
<file path=[Content_Types].xml><?xml version="1.0" encoding="utf-8"?>
<Types xmlns="http://schemas.openxmlformats.org/package/2006/content-types">
  <Default Extension="docx" ContentType="application/vnd.openxmlformats-officedocument.wordprocessingml.documen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6"/>
  </p:notesMasterIdLst>
  <p:sldIdLst>
    <p:sldId id="293" r:id="rId5"/>
    <p:sldId id="296" r:id="rId6"/>
    <p:sldId id="314" r:id="rId7"/>
    <p:sldId id="312" r:id="rId8"/>
    <p:sldId id="299" r:id="rId9"/>
    <p:sldId id="297" r:id="rId10"/>
    <p:sldId id="298" r:id="rId11"/>
    <p:sldId id="303" r:id="rId12"/>
    <p:sldId id="300" r:id="rId13"/>
    <p:sldId id="315" r:id="rId14"/>
    <p:sldId id="305" r:id="rId15"/>
    <p:sldId id="304" r:id="rId16"/>
    <p:sldId id="307" r:id="rId17"/>
    <p:sldId id="301" r:id="rId18"/>
    <p:sldId id="306" r:id="rId19"/>
    <p:sldId id="310" r:id="rId20"/>
    <p:sldId id="302" r:id="rId21"/>
    <p:sldId id="311" r:id="rId22"/>
    <p:sldId id="308" r:id="rId23"/>
    <p:sldId id="309" r:id="rId24"/>
    <p:sldId id="31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ECFF"/>
    <a:srgbClr val="CCCCFF"/>
    <a:srgbClr val="BFD3E4"/>
    <a:srgbClr val="CCFFCC"/>
    <a:srgbClr val="FFFF99"/>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5151" autoAdjust="0"/>
  </p:normalViewPr>
  <p:slideViewPr>
    <p:cSldViewPr snapToGrid="0">
      <p:cViewPr varScale="1">
        <p:scale>
          <a:sx n="85" d="100"/>
          <a:sy n="85" d="100"/>
        </p:scale>
        <p:origin x="157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jdema\Downloads\Table2_SDG%20by%20Faculty.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166337595186844"/>
          <c:y val="9.9166666666666667E-2"/>
          <c:w val="0.57269979035604845"/>
          <c:h val="0.90083333333333337"/>
        </c:manualLayout>
      </c:layout>
      <c:pieChart>
        <c:varyColors val="1"/>
        <c:ser>
          <c:idx val="0"/>
          <c:order val="0"/>
          <c:dPt>
            <c:idx val="0"/>
            <c:bubble3D val="0"/>
            <c:spPr>
              <a:solidFill>
                <a:srgbClr val="6699FF"/>
              </a:solidFill>
              <a:ln w="19050">
                <a:solidFill>
                  <a:schemeClr val="lt1"/>
                </a:solidFill>
              </a:ln>
              <a:effectLst/>
            </c:spPr>
            <c:extLst>
              <c:ext xmlns:c16="http://schemas.microsoft.com/office/drawing/2014/chart" uri="{C3380CC4-5D6E-409C-BE32-E72D297353CC}">
                <c16:uniqueId val="{00000001-FEBC-4185-A347-8A4095FB102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FEBC-4185-A347-8A4095FB1021}"/>
              </c:ext>
            </c:extLst>
          </c:dPt>
          <c:dPt>
            <c:idx val="2"/>
            <c:bubble3D val="0"/>
            <c:spPr>
              <a:solidFill>
                <a:srgbClr val="9966FF"/>
              </a:solidFill>
              <a:ln w="19050">
                <a:solidFill>
                  <a:schemeClr val="lt1"/>
                </a:solidFill>
              </a:ln>
              <a:effectLst/>
            </c:spPr>
            <c:extLst>
              <c:ext xmlns:c16="http://schemas.microsoft.com/office/drawing/2014/chart" uri="{C3380CC4-5D6E-409C-BE32-E72D297353CC}">
                <c16:uniqueId val="{00000005-FEBC-4185-A347-8A4095FB1021}"/>
              </c:ext>
            </c:extLst>
          </c:dPt>
          <c:dPt>
            <c:idx val="3"/>
            <c:bubble3D val="0"/>
            <c:spPr>
              <a:solidFill>
                <a:srgbClr val="92D050"/>
              </a:solidFill>
              <a:ln w="19050">
                <a:solidFill>
                  <a:schemeClr val="lt1"/>
                </a:solidFill>
              </a:ln>
              <a:effectLst/>
            </c:spPr>
            <c:extLst>
              <c:ext xmlns:c16="http://schemas.microsoft.com/office/drawing/2014/chart" uri="{C3380CC4-5D6E-409C-BE32-E72D297353CC}">
                <c16:uniqueId val="{00000007-FEBC-4185-A347-8A4095FB1021}"/>
              </c:ext>
            </c:extLst>
          </c:dPt>
          <c:dPt>
            <c:idx val="4"/>
            <c:bubble3D val="0"/>
            <c:spPr>
              <a:solidFill>
                <a:srgbClr val="FF0000"/>
              </a:solidFill>
              <a:ln w="19050">
                <a:solidFill>
                  <a:schemeClr val="lt1"/>
                </a:solidFill>
              </a:ln>
              <a:effectLst/>
            </c:spPr>
            <c:extLst>
              <c:ext xmlns:c16="http://schemas.microsoft.com/office/drawing/2014/chart" uri="{C3380CC4-5D6E-409C-BE32-E72D297353CC}">
                <c16:uniqueId val="{00000009-FEBC-4185-A347-8A4095FB1021}"/>
              </c:ext>
            </c:extLst>
          </c:dPt>
          <c:dPt>
            <c:idx val="5"/>
            <c:bubble3D val="0"/>
            <c:spPr>
              <a:solidFill>
                <a:schemeClr val="bg2">
                  <a:lumMod val="50000"/>
                </a:schemeClr>
              </a:solidFill>
              <a:ln w="19050">
                <a:solidFill>
                  <a:schemeClr val="lt1"/>
                </a:solidFill>
              </a:ln>
              <a:effectLst/>
            </c:spPr>
            <c:extLst>
              <c:ext xmlns:c16="http://schemas.microsoft.com/office/drawing/2014/chart" uri="{C3380CC4-5D6E-409C-BE32-E72D297353CC}">
                <c16:uniqueId val="{0000000B-FEBC-4185-A347-8A4095FB1021}"/>
              </c:ext>
            </c:extLst>
          </c:dPt>
          <c:dLbls>
            <c:dLbl>
              <c:idx val="0"/>
              <c:layout>
                <c:manualLayout>
                  <c:x val="-0.19334192903762462"/>
                  <c:y val="-0.16184934383202099"/>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1-FEBC-4185-A347-8A4095FB1021}"/>
                </c:ext>
              </c:extLst>
            </c:dLbl>
            <c:dLbl>
              <c:idx val="3"/>
              <c:layout>
                <c:manualLayout>
                  <c:x val="-3.4162493849464168E-2"/>
                  <c:y val="2.0078051710149338E-2"/>
                </c:manualLayout>
              </c:layout>
              <c:showLegendKey val="0"/>
              <c:showVal val="1"/>
              <c:showCatName val="1"/>
              <c:showSerName val="0"/>
              <c:showPercent val="0"/>
              <c:showBubbleSize val="0"/>
              <c:separator>
</c:separator>
              <c:extLst>
                <c:ext xmlns:c15="http://schemas.microsoft.com/office/drawing/2012/chart" uri="{CE6537A1-D6FC-4f65-9D91-7224C49458BB}"/>
                <c:ext xmlns:c16="http://schemas.microsoft.com/office/drawing/2014/chart" uri="{C3380CC4-5D6E-409C-BE32-E72D297353CC}">
                  <c16:uniqueId val="{00000007-FEBC-4185-A347-8A4095FB1021}"/>
                </c:ext>
              </c:extLst>
            </c:dLbl>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ysClr val="windowText" lastClr="000000"/>
                    </a:solidFill>
                    <a:latin typeface="+mn-lt"/>
                    <a:ea typeface="+mn-ea"/>
                    <a:cs typeface="+mn-cs"/>
                  </a:defRPr>
                </a:pPr>
                <a:endParaRPr lang="en-US"/>
              </a:p>
            </c:txPr>
            <c:showLegendKey val="0"/>
            <c:showVal val="1"/>
            <c:showCatName val="1"/>
            <c:showSerName val="0"/>
            <c:showPercent val="0"/>
            <c:showBubbleSize val="0"/>
            <c:separator>
</c:separator>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'Table2_SDG by Faculty'!$B$25:$B$30</c:f>
              <c:strCache>
                <c:ptCount val="6"/>
                <c:pt idx="0">
                  <c:v>Health Sciences</c:v>
                </c:pt>
                <c:pt idx="1">
                  <c:v>Engineering</c:v>
                </c:pt>
                <c:pt idx="2">
                  <c:v>Science</c:v>
                </c:pt>
                <c:pt idx="3">
                  <c:v>Social Sciences</c:v>
                </c:pt>
                <c:pt idx="4">
                  <c:v>Business</c:v>
                </c:pt>
                <c:pt idx="5">
                  <c:v>Humanities</c:v>
                </c:pt>
              </c:strCache>
            </c:strRef>
          </c:cat>
          <c:val>
            <c:numRef>
              <c:f>'Table2_SDG by Faculty'!$C$25:$C$30</c:f>
              <c:numCache>
                <c:formatCode>#,##0</c:formatCode>
                <c:ptCount val="6"/>
                <c:pt idx="0">
                  <c:v>6588</c:v>
                </c:pt>
                <c:pt idx="1">
                  <c:v>1179</c:v>
                </c:pt>
                <c:pt idx="2" formatCode="General">
                  <c:v>915</c:v>
                </c:pt>
                <c:pt idx="3" formatCode="General">
                  <c:v>415</c:v>
                </c:pt>
                <c:pt idx="4" formatCode="General">
                  <c:v>172</c:v>
                </c:pt>
                <c:pt idx="5" formatCode="General">
                  <c:v>76</c:v>
                </c:pt>
              </c:numCache>
            </c:numRef>
          </c:val>
          <c:extLst>
            <c:ext xmlns:c16="http://schemas.microsoft.com/office/drawing/2014/chart" uri="{C3380CC4-5D6E-409C-BE32-E72D297353CC}">
              <c16:uniqueId val="{0000000C-FEBC-4185-A347-8A4095FB1021}"/>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gif>
</file>

<file path=ppt/media/image2.jpe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1E6E9D-F7C4-4487-AA31-CD6E77EEAE34}" type="datetimeFigureOut">
              <a:rPr lang="en-CA" smtClean="0"/>
              <a:t>2025-05-24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5073B-C98D-4335-AAD9-F97D67A78522}" type="slidenum">
              <a:rPr lang="en-CA" smtClean="0"/>
              <a:t>‹#›</a:t>
            </a:fld>
            <a:endParaRPr lang="en-CA"/>
          </a:p>
        </p:txBody>
      </p:sp>
    </p:spTree>
    <p:extLst>
      <p:ext uri="{BB962C8B-B14F-4D97-AF65-F5344CB8AC3E}">
        <p14:creationId xmlns:p14="http://schemas.microsoft.com/office/powerpoint/2010/main" val="2195232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Identification of potential collaborations</a:t>
            </a: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15000"/>
              </a:lnSpc>
              <a:spcBef>
                <a:spcPts val="0"/>
              </a:spcBef>
              <a:spcAft>
                <a:spcPts val="600"/>
              </a:spcAft>
              <a:buClrTx/>
              <a:buSzTx/>
              <a:buFont typeface="Symbol" panose="05050102010706020507" pitchFamily="18" charset="2"/>
              <a:buNone/>
              <a:tabLst/>
              <a:defRP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ANZSRC is a hierarchy of 1,754 specific research Fields organized into 190 broader Groups that are in turn collected into 23 general research Divisions. Dimensions assigns two levels of ANZSRC codes to publications: two-digit Divisions (e.g. “34 Chemical Sciences”), four-digit Groups (e.g. “3402 Inorganic Chemistry”). Potential co-authors are identified by selecting publications with matching SDG and ANZSRC Field of Research classifications, but where the authors’ faculty affiliations are different.</a:t>
            </a: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Expert input in selecting collaborators</a:t>
            </a:r>
          </a:p>
          <a:p>
            <a:pPr marL="342900" marR="0" lvl="0" indent="-342900" algn="just">
              <a:lnSpc>
                <a:spcPct val="115000"/>
              </a:lnSpc>
              <a:spcAft>
                <a:spcPts val="600"/>
              </a:spcAft>
              <a:buFont typeface="Symbol" panose="05050102010706020507" pitchFamily="18" charset="2"/>
              <a:buChar cha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a:lnSpc>
                <a:spcPct val="115000"/>
              </a:lnSpc>
              <a:spcAft>
                <a:spcPts val="600"/>
              </a:spcAft>
              <a:buFont typeface="Symbol" panose="05050102010706020507" pitchFamily="18" charset="2"/>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manipulation of structured information should be used to inform, but not replace, expert input. The final step of this process is to provide the managers and administrators who understand the needs of the institution with a range of choices in an accessible format. By combining the ability to process large quantities of data with the contextual knowledge of humans can insights be drawn.</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2</a:t>
            </a:fld>
            <a:endParaRPr lang="en-CA"/>
          </a:p>
        </p:txBody>
      </p:sp>
    </p:spTree>
    <p:extLst>
      <p:ext uri="{BB962C8B-B14F-4D97-AF65-F5344CB8AC3E}">
        <p14:creationId xmlns:p14="http://schemas.microsoft.com/office/powerpoint/2010/main" val="40811690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5DC63-8B2F-55FA-B4B5-18C5F422C9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C8B8C2-09BF-C4A8-0C0E-A547876D03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1CA7A6-164A-2C89-5D68-CAB093A253FC}"/>
              </a:ext>
            </a:extLst>
          </p:cNvPr>
          <p:cNvSpPr>
            <a:spLocks noGrp="1"/>
          </p:cNvSpPr>
          <p:nvPr>
            <p:ph type="body" idx="1"/>
          </p:nvPr>
        </p:nvSpPr>
        <p:spPr/>
        <p:txBody>
          <a:bodyPr/>
          <a:lstStyle/>
          <a:p>
            <a:r>
              <a:rPr lang="en-US" dirty="0"/>
              <a:t>A simplified way of thinking about the matching.</a:t>
            </a:r>
          </a:p>
          <a:p>
            <a:endParaRPr lang="en-US" dirty="0"/>
          </a:p>
          <a:p>
            <a:r>
              <a:rPr lang="en-US" dirty="0"/>
              <a:t>Remember this diagram: we will see it again in Part 2 of this talk.</a:t>
            </a:r>
            <a:endParaRPr lang="en-CA" dirty="0"/>
          </a:p>
        </p:txBody>
      </p:sp>
      <p:sp>
        <p:nvSpPr>
          <p:cNvPr id="4" name="Slide Number Placeholder 3">
            <a:extLst>
              <a:ext uri="{FF2B5EF4-FFF2-40B4-BE49-F238E27FC236}">
                <a16:creationId xmlns:a16="http://schemas.microsoft.com/office/drawing/2014/main" id="{9DA2120E-1BC6-2A6C-0AF3-FFCB4557B44A}"/>
              </a:ext>
            </a:extLst>
          </p:cNvPr>
          <p:cNvSpPr>
            <a:spLocks noGrp="1"/>
          </p:cNvSpPr>
          <p:nvPr>
            <p:ph type="sldNum" sz="quarter" idx="5"/>
          </p:nvPr>
        </p:nvSpPr>
        <p:spPr/>
        <p:txBody>
          <a:bodyPr/>
          <a:lstStyle/>
          <a:p>
            <a:fld id="{0845073B-C98D-4335-AAD9-F97D67A78522}" type="slidenum">
              <a:rPr lang="en-CA" smtClean="0"/>
              <a:t>13</a:t>
            </a:fld>
            <a:endParaRPr lang="en-CA"/>
          </a:p>
        </p:txBody>
      </p:sp>
    </p:spTree>
    <p:extLst>
      <p:ext uri="{BB962C8B-B14F-4D97-AF65-F5344CB8AC3E}">
        <p14:creationId xmlns:p14="http://schemas.microsoft.com/office/powerpoint/2010/main" val="24716828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Simply using computation is not a practical approach. </a:t>
            </a:r>
          </a:p>
          <a:p>
            <a:endParaRPr lang="en-US" dirty="0"/>
          </a:p>
          <a:p>
            <a:r>
              <a:rPr lang="en-US" dirty="0"/>
              <a:t>A combination of filtering and expert judgement produces a small set that can be useful for university leadership.</a:t>
            </a:r>
          </a:p>
          <a:p>
            <a:endParaRPr lang="en-US" dirty="0"/>
          </a:p>
          <a:p>
            <a:r>
              <a:rPr lang="en-US" dirty="0"/>
              <a:t>The goal is not to remove human expertise, but to reduce the range of possibilities in a way that is logical. This approach to bibliometrics does not result in a spreadsheet. Instead, it produces options and gives management actionable information.</a:t>
            </a:r>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14</a:t>
            </a:fld>
            <a:endParaRPr lang="en-CA"/>
          </a:p>
        </p:txBody>
      </p:sp>
    </p:spTree>
    <p:extLst>
      <p:ext uri="{BB962C8B-B14F-4D97-AF65-F5344CB8AC3E}">
        <p14:creationId xmlns:p14="http://schemas.microsoft.com/office/powerpoint/2010/main" val="38866802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Thus, by combining techniques to manipulate the metadata with the interpretation of textual meaning, a process is arrived at that successfully identified two researchers who, despite not having co-authored together seem to be publishing on a similar topic. This alignment suggests that they would be ideal collaborators on which a grant proposal could be based.</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This example illustrates how the leadership of the university can, by selecting a few criteria and then performing a quick scan of the paired authors’ publications, arrive at new insights into the untapped potential collaborations that exist across campus. Once the metadata has been compiled, no particular technical skills are required to identify matching authors based on common research interests. It is straightforward to create a dashboard that would provide a user-friendly interface, allowing managers to filter the data with a few clicks.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15</a:t>
            </a:fld>
            <a:endParaRPr lang="en-CA"/>
          </a:p>
        </p:txBody>
      </p:sp>
    </p:spTree>
    <p:extLst>
      <p:ext uri="{BB962C8B-B14F-4D97-AF65-F5344CB8AC3E}">
        <p14:creationId xmlns:p14="http://schemas.microsoft.com/office/powerpoint/2010/main" val="3146221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826887-3ECD-D52E-6FDC-AB5261FF23B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DB5C51-F8C2-8448-9999-1810507A5C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42EA5DF-7C01-1FFC-7156-D0712C860FBA}"/>
              </a:ext>
            </a:extLst>
          </p:cNvPr>
          <p:cNvSpPr>
            <a:spLocks noGrp="1"/>
          </p:cNvSpPr>
          <p:nvPr>
            <p:ph type="body" idx="1"/>
          </p:nvPr>
        </p:nvSpPr>
        <p:spPr/>
        <p:txBody>
          <a:bodyPr/>
          <a:lstStyle/>
          <a:p>
            <a:pPr marL="342900" marR="0" lvl="0" indent="-342900" algn="just">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Identification of potential collaborations</a:t>
            </a: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15000"/>
              </a:lnSpc>
              <a:spcBef>
                <a:spcPts val="0"/>
              </a:spcBef>
              <a:spcAft>
                <a:spcPts val="600"/>
              </a:spcAft>
              <a:buClrTx/>
              <a:buSzTx/>
              <a:buFont typeface="Symbol" panose="05050102010706020507" pitchFamily="18" charset="2"/>
              <a:buNone/>
              <a:tabLst/>
              <a:defRP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ANZSRC is a hierarchy of 1,754 specific research Fields organized into 190 broader Groups that are in turn collected into 23 general research Divisions. Dimensions assigns two levels of ANZSRC codes to publications: two-digit Divisions (e.g. “34 Chemical Sciences”), four-digit Groups (e.g. “3402 Inorganic Chemistry”). Potential co-authors are identified by selecting publications with matching SDG and ANZSRC Field of Research classifications, but where the authors’ faculty affiliations are different.</a:t>
            </a: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Expert input in selecting collaborators</a:t>
            </a:r>
          </a:p>
          <a:p>
            <a:pPr marL="342900" marR="0" lvl="0" indent="-342900" algn="just">
              <a:lnSpc>
                <a:spcPct val="115000"/>
              </a:lnSpc>
              <a:spcAft>
                <a:spcPts val="600"/>
              </a:spcAft>
              <a:buFont typeface="Symbol" panose="05050102010706020507" pitchFamily="18" charset="2"/>
              <a:buChar cha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a:lnSpc>
                <a:spcPct val="115000"/>
              </a:lnSpc>
              <a:spcAft>
                <a:spcPts val="600"/>
              </a:spcAft>
              <a:buFont typeface="Symbol" panose="05050102010706020507" pitchFamily="18" charset="2"/>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manipulation of structured information should be used to inform, but not replace, expert input. The final step of this process is to provide the managers and administrators who understand the needs of the institution with a range of choices in an accessible format. By combining the ability to process large quantities of data with the contextual knowledge of humans can insights be drawn.</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2F90DB0A-76EA-9884-6FA4-510D554D78BE}"/>
              </a:ext>
            </a:extLst>
          </p:cNvPr>
          <p:cNvSpPr>
            <a:spLocks noGrp="1"/>
          </p:cNvSpPr>
          <p:nvPr>
            <p:ph type="sldNum" sz="quarter" idx="5"/>
          </p:nvPr>
        </p:nvSpPr>
        <p:spPr/>
        <p:txBody>
          <a:bodyPr/>
          <a:lstStyle/>
          <a:p>
            <a:fld id="{0845073B-C98D-4335-AAD9-F97D67A78522}" type="slidenum">
              <a:rPr lang="en-CA" smtClean="0"/>
              <a:t>16</a:t>
            </a:fld>
            <a:endParaRPr lang="en-CA"/>
          </a:p>
        </p:txBody>
      </p:sp>
    </p:spTree>
    <p:extLst>
      <p:ext uri="{BB962C8B-B14F-4D97-AF65-F5344CB8AC3E}">
        <p14:creationId xmlns:p14="http://schemas.microsoft.com/office/powerpoint/2010/main" val="31899824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In 1986, Don Swanson postulated that Fish Oil could be used to treat Raynaud's Disease because they both co-occurred in PubMed with the concept of Blood Circulation (Swanson, 1986). At that time, PubMed contained no records that listed both Fish Oil and Raynaud's Disease as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MeSH</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terms simultaneously. Could there be a causal relationship between these concepts because they are linked via a common third term? Lab research subsequently confirmed Swanson’s hypothesis that Raynaud's Disease could indeed be treated with Fish Oil. Several other hypotheses were generated in this way, with subsequent studies confirming a causal biomedical effect (Swanson, 1988; Swanson, 1990). The success of Swanson's "Linked Literature Analysis" technique suggested that latent discoveries exist in the scientific literature and launched the field of "Undiscovered Public Knowledge" (UPK). A subsequent experiment by Demaine, Martin, and De Bruijn (2003) found that by limiting PubMed searches in the form "(A ∩ C) </a:t>
            </a:r>
            <a:r>
              <a:rPr lang="en-CA" sz="1800" kern="100" dirty="0">
                <a:effectLst/>
                <a:latin typeface="Cambria Math" panose="02040503050406030204" pitchFamily="18" charset="0"/>
                <a:ea typeface="Calibri" panose="020F0502020204030204" pitchFamily="34" charset="0"/>
                <a:cs typeface="Cambria Math" panose="02040503050406030204" pitchFamily="18" charset="0"/>
              </a:rPr>
              <a:t>∪</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(C ∩ B)" to articles published before a given year could identify 8% more "A </a:t>
            </a:r>
            <a:r>
              <a:rPr lang="en-CA" sz="1800" kern="100" dirty="0">
                <a:effectLst/>
                <a:latin typeface="Cambria Math" panose="02040503050406030204" pitchFamily="18" charset="0"/>
                <a:ea typeface="Calibri" panose="020F0502020204030204" pitchFamily="34" charset="0"/>
                <a:cs typeface="Cambria Math" panose="02040503050406030204" pitchFamily="18" charset="0"/>
              </a:rPr>
              <a:t>∪</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B" in subsequent years. These are the hypothesized links between concepts that turn out to be true. This suggests that discovering likely hypotheses can be automated by using the LLA technique in brute-force searches of the scientific literature.</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While Swanson’s LLA technique was intended to facilitate biomedical discoveries, the method described in this article is intended to facilitate the management of academic research. As a variation of the original LLA technique, potential collaborators from different faculties whose research occurs is the same SDG are identified. The applicability of this technique in a bibliometric context suggests that the methods of UPK are generalizable to areas beyond bioinformatics.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17</a:t>
            </a:fld>
            <a:endParaRPr lang="en-CA"/>
          </a:p>
        </p:txBody>
      </p:sp>
    </p:spTree>
    <p:extLst>
      <p:ext uri="{BB962C8B-B14F-4D97-AF65-F5344CB8AC3E}">
        <p14:creationId xmlns:p14="http://schemas.microsoft.com/office/powerpoint/2010/main" val="3957919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E8DA40-FAD3-F5A5-25EF-0902BD77F6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AD837D-68C6-A45B-6602-281F922CB73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E6A2F64-FBB2-2DBC-93AE-7ECE1C016FCA}"/>
              </a:ext>
            </a:extLst>
          </p:cNvPr>
          <p:cNvSpPr>
            <a:spLocks noGrp="1"/>
          </p:cNvSpPr>
          <p:nvPr>
            <p:ph type="body" idx="1"/>
          </p:nvPr>
        </p:nvSpPr>
        <p:spPr/>
        <p:txBody>
          <a:bodyPr/>
          <a:lstStyle/>
          <a:p>
            <a:pPr marL="0" marR="0" algn="just">
              <a:lnSpc>
                <a:spcPct val="115000"/>
              </a:lnSpc>
              <a:spcAft>
                <a:spcPts val="600"/>
              </a:spcAft>
              <a:buNone/>
            </a:pP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While the research in this field involves complex text analysis and statistical methods that are too abstract for the day-to-day needs of librarians and bibliometricians, it remains that the underlying models could be applied in the context of bibliometrics. While most of the approaches are designed to deal specifically with biomedical literature, the example of using Swanson's A-B-C technique to look for potential interdisciplinary collaborators shows that these knowledge-discovery methods can be repurposed to inform bibliometric analyses.</a:t>
            </a:r>
            <a:endParaRPr lang="en-CA"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15000"/>
              </a:lnSpc>
              <a:spcAft>
                <a:spcPts val="600"/>
              </a:spcAft>
              <a:buNone/>
            </a:pPr>
            <a:endParaRPr lang="en-CA"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LLA is just one of the ways in which metadata can be repurposed to uncover latent connections in the research literature. The broader field of UPK offers other models for inferring relationships from metadata.  If the identification of potential collaborators across faculties is an example of how one technique from the field of UPK can be re-purposed to help universities manage research, it seems likely that other models for extracting meaning from metadata could be applied in a similar way.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Smalheiser</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(2017) points out several other techniques for inferring new knowledge from publicly-accessible bibliographic metadata:</a:t>
            </a:r>
          </a:p>
          <a:p>
            <a:pPr marL="0" marR="0" algn="just">
              <a:lnSpc>
                <a:spcPct val="115000"/>
              </a:lnSpc>
              <a:spcAft>
                <a:spcPts val="600"/>
              </a:spcAft>
              <a:buNone/>
            </a:pP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One-node A-B-C (Swanson’s original Linked-Literature Analysis)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Two-node A-B-C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Smalheiser’s</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ARROWSMITH tool: https://arrowsmith.psyvh.uic.edu)</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Multi-step paths (Baek et al., 2017; Hossain et al., 2012; Sebastian, Siew, &amp;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Orimaye</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2017)</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Aft>
                <a:spcPts val="600"/>
              </a:spcAft>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Ranking of shared/implicit relationships (Wren et al. 2004)</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Borrowing these approaches from the field of UPK brings a whole new type of methodology to the analysis of scholarly communication. Instead of using publication metadata to measure institutional performance in a retrospective sense, patterns within the same metadata can be leveraged to produce more forward-looking insights. Promising collaborations and new directions for research can be extracted from the academic literature, enabling the management of a university to plan ahead based on uncovering connections that were previously hidden.</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EC0E6928-E001-6C9C-DAC2-469A2D6D0924}"/>
              </a:ext>
            </a:extLst>
          </p:cNvPr>
          <p:cNvSpPr>
            <a:spLocks noGrp="1"/>
          </p:cNvSpPr>
          <p:nvPr>
            <p:ph type="sldNum" sz="quarter" idx="5"/>
          </p:nvPr>
        </p:nvSpPr>
        <p:spPr/>
        <p:txBody>
          <a:bodyPr/>
          <a:lstStyle/>
          <a:p>
            <a:fld id="{0845073B-C98D-4335-AAD9-F97D67A78522}" type="slidenum">
              <a:rPr lang="en-CA" smtClean="0"/>
              <a:t>18</a:t>
            </a:fld>
            <a:endParaRPr lang="en-CA"/>
          </a:p>
        </p:txBody>
      </p:sp>
    </p:spTree>
    <p:extLst>
      <p:ext uri="{BB962C8B-B14F-4D97-AF65-F5344CB8AC3E}">
        <p14:creationId xmlns:p14="http://schemas.microsoft.com/office/powerpoint/2010/main" val="22843225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LLA is just one of the ways in which metadata can be repurposed to uncover latent connections in the research literature. The broader field of UPK offers other models for inferring relationships from metadata.  If the identification of potential collaborators across faculties is an example of how one technique from the field of UPK can be re-purposed to help universities manage research, it seems likely that other models for extracting meaning from metadata could be applied in a similar way.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Smalheiser</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(2017) points out several other techniques for inferring new knowledge from publicly-accessible bibliographic metadata:</a:t>
            </a:r>
          </a:p>
          <a:p>
            <a:pPr marL="0" marR="0" algn="just">
              <a:lnSpc>
                <a:spcPct val="115000"/>
              </a:lnSpc>
              <a:spcAft>
                <a:spcPts val="600"/>
              </a:spcAft>
              <a:buNone/>
            </a:pP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One-node A-B-C (Swanson’s original Linked-Literature Analysis)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Two-node A-B-C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Smalheiser’s</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ARROWSMITH tool: https://arrowsmith.psyvh.uic.edu)</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Multi-step paths (Baek et al., 2017; Hossain et al., 2012; Sebastian, Siew, &amp;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Orimaye</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2017)</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Aft>
                <a:spcPts val="600"/>
              </a:spcAft>
              <a:buFont typeface="Symbol" panose="05050102010706020507" pitchFamily="18" charset="2"/>
              <a:buChar cha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Ranking of shared/implicit relationships (Wren et al. 2004)</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Borrowing these approaches from the field of UPK brings a whole new type of methodology to the analysis of scholarly communication. Instead of using publication metadata to measure institutional performance in a retrospective sense, patterns within the same metadata can be leveraged to produce more forward-looking insights. Promising collaborations and new directions for research can be extracted from the academic literature, enabling the management of a university to plan ahead based on uncovering connections that were previously hidden.</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19</a:t>
            </a:fld>
            <a:endParaRPr lang="en-CA"/>
          </a:p>
        </p:txBody>
      </p:sp>
    </p:spTree>
    <p:extLst>
      <p:ext uri="{BB962C8B-B14F-4D97-AF65-F5344CB8AC3E}">
        <p14:creationId xmlns:p14="http://schemas.microsoft.com/office/powerpoint/2010/main" val="3925353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C14934-51B5-B34A-11AF-7391B828F78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74B7CCD-80C9-99C2-2DE9-C34943BD4A7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08946C-B5FD-BE92-F0A3-298B105FD9AB}"/>
              </a:ext>
            </a:extLst>
          </p:cNvPr>
          <p:cNvSpPr>
            <a:spLocks noGrp="1"/>
          </p:cNvSpPr>
          <p:nvPr>
            <p:ph type="body" idx="1"/>
          </p:nvPr>
        </p:nvSpPr>
        <p:spPr/>
        <p:txBody>
          <a:bodyPr/>
          <a:lstStyle/>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Until recently, interest in LLA and UPK was waning as the researchers who were active in this field in the 1990s and early 2000s wound down their careers. Even in its heyday, Swanson’s technique remained a curiosity within information science and never really caught on with the medical research community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Spasser</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1997). However, in the past few years the advent of interactive artificial intelligence tools based on large language models (LLMs) has opened the door to the popularization of advanced hypothesis-generation techniques. Crucially, the LLMs function by inferring semantic relationships from raw text. Where once LLA was restricted to the biomedical field because of its reliance on the cataloguing of articles by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MeSH</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terms, LLMs calculate the meaning between concepts in any context, and from these causal linkages can be generated. This will allow UPK techniques to be used with any set of documents.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15000"/>
              </a:lnSpc>
              <a:spcAft>
                <a:spcPts val="600"/>
              </a:spcAft>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Just as revolutionary as the technical underpinnings of AI language models, their ease of use allows their use by non-specialists. Whereas earlier research in UPK was confined to those with advanced coding skills as well as an interest in information science, users can now interact with powerful new AI tools simply by issuing a series of questions and prompts. If linked-literature techniques such as those invented by Swanson and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Smalheiser</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can be formulated as commands and questions, users might be able to generate new insights in any field and make discoveries without the need for complex programming. Indeed, recent publications in information science suggest that AI has arrived just in time to prevent the concept of UPK from fading into history. A team from China recently developed </a:t>
            </a:r>
            <a:r>
              <a:rPr lang="en-CA" sz="1800" kern="100" dirty="0" err="1">
                <a:effectLst/>
                <a:latin typeface="Times New Roman" panose="02020603050405020304" pitchFamily="18" charset="0"/>
                <a:ea typeface="Calibri" panose="020F0502020204030204" pitchFamily="34" charset="0"/>
                <a:cs typeface="Times New Roman" panose="02020603050405020304" pitchFamily="18" charset="0"/>
              </a:rPr>
              <a:t>DiscipLink</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an LLM-powered tool that helps researchers identify potentially relevant topics in other (interdisciplinary) fields (Zheng et al. 2024). And a large international team has just released a survey of the use of LLMs for hypothesis generation (Alkan et al. 2025).</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5BB5E230-A76D-1581-6A4E-E17CD583DA26}"/>
              </a:ext>
            </a:extLst>
          </p:cNvPr>
          <p:cNvSpPr>
            <a:spLocks noGrp="1"/>
          </p:cNvSpPr>
          <p:nvPr>
            <p:ph type="sldNum" sz="quarter" idx="5"/>
          </p:nvPr>
        </p:nvSpPr>
        <p:spPr/>
        <p:txBody>
          <a:bodyPr/>
          <a:lstStyle/>
          <a:p>
            <a:fld id="{0845073B-C98D-4335-AAD9-F97D67A78522}" type="slidenum">
              <a:rPr lang="en-CA" smtClean="0"/>
              <a:t>20</a:t>
            </a:fld>
            <a:endParaRPr lang="en-CA"/>
          </a:p>
        </p:txBody>
      </p:sp>
    </p:spTree>
    <p:extLst>
      <p:ext uri="{BB962C8B-B14F-4D97-AF65-F5344CB8AC3E}">
        <p14:creationId xmlns:p14="http://schemas.microsoft.com/office/powerpoint/2010/main" val="42028495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C16F13-23F1-F3EE-D5C0-16EAF9A86E4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76A46-CBD8-90EA-D1B6-5DFF31BB42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8F8092-9E1B-49D9-0DEE-2EEC2DE2B26F}"/>
              </a:ext>
            </a:extLst>
          </p:cNvPr>
          <p:cNvSpPr>
            <a:spLocks noGrp="1"/>
          </p:cNvSpPr>
          <p:nvPr>
            <p:ph type="body" idx="1"/>
          </p:nvPr>
        </p:nvSpPr>
        <p:spPr/>
        <p:txBody>
          <a:bodyPr/>
          <a:lstStyle/>
          <a:p>
            <a:endParaRPr lang="en-CA" dirty="0"/>
          </a:p>
        </p:txBody>
      </p:sp>
      <p:sp>
        <p:nvSpPr>
          <p:cNvPr id="4" name="Slide Number Placeholder 3">
            <a:extLst>
              <a:ext uri="{FF2B5EF4-FFF2-40B4-BE49-F238E27FC236}">
                <a16:creationId xmlns:a16="http://schemas.microsoft.com/office/drawing/2014/main" id="{97DC4519-C134-008B-4068-BB9E9A4B75FB}"/>
              </a:ext>
            </a:extLst>
          </p:cNvPr>
          <p:cNvSpPr>
            <a:spLocks noGrp="1"/>
          </p:cNvSpPr>
          <p:nvPr>
            <p:ph type="sldNum" sz="quarter" idx="5"/>
          </p:nvPr>
        </p:nvSpPr>
        <p:spPr/>
        <p:txBody>
          <a:bodyPr/>
          <a:lstStyle/>
          <a:p>
            <a:fld id="{0845073B-C98D-4335-AAD9-F97D67A78522}" type="slidenum">
              <a:rPr lang="en-CA" smtClean="0"/>
              <a:t>21</a:t>
            </a:fld>
            <a:endParaRPr lang="en-CA"/>
          </a:p>
        </p:txBody>
      </p:sp>
    </p:spTree>
    <p:extLst>
      <p:ext uri="{BB962C8B-B14F-4D97-AF65-F5344CB8AC3E}">
        <p14:creationId xmlns:p14="http://schemas.microsoft.com/office/powerpoint/2010/main" val="4104004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16F70B-E273-D3BD-6652-6BD9A9991F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E5E93D-D26E-25C2-08D6-93D7834A03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36F98D-6294-5037-B306-5FFE6CA97F2B}"/>
              </a:ext>
            </a:extLst>
          </p:cNvPr>
          <p:cNvSpPr>
            <a:spLocks noGrp="1"/>
          </p:cNvSpPr>
          <p:nvPr>
            <p:ph type="body" idx="1"/>
          </p:nvPr>
        </p:nvSpPr>
        <p:spPr/>
        <p:txBody>
          <a:bodyPr/>
          <a:lstStyle/>
          <a:p>
            <a:pPr marL="342900" marR="0" lvl="0" indent="-342900" algn="just">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Identification of potential collaborations</a:t>
            </a: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defTabSz="914400" rtl="0" eaLnBrk="1" fontAlgn="auto" latinLnBrk="0" hangingPunct="1">
              <a:lnSpc>
                <a:spcPct val="115000"/>
              </a:lnSpc>
              <a:spcBef>
                <a:spcPts val="0"/>
              </a:spcBef>
              <a:spcAft>
                <a:spcPts val="600"/>
              </a:spcAft>
              <a:buClrTx/>
              <a:buSzTx/>
              <a:buFont typeface="Symbol" panose="05050102010706020507" pitchFamily="18" charset="2"/>
              <a:buNone/>
              <a:tabLst/>
              <a:defRPr/>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ANZSRC is a hierarchy of 1,754 specific research Fields organized into 190 broader Groups that are in turn collected into 23 general research Divisions. Dimensions assigns two levels of ANZSRC codes to publications: two-digit Divisions (e.g. “34 Chemical Sciences”), four-digit Groups (e.g. “3402 Inorganic Chemistry”). Potential co-authors are identified by selecting publications with matching SDG and ANZSRC Field of Research classifications, but where the authors’ faculty affiliations are different.</a:t>
            </a: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defTabSz="914400" rtl="0" eaLnBrk="1" fontAlgn="auto" latinLnBrk="0" hangingPunct="1">
              <a:lnSpc>
                <a:spcPct val="115000"/>
              </a:lnSpc>
              <a:spcBef>
                <a:spcPts val="0"/>
              </a:spcBef>
              <a:spcAft>
                <a:spcPts val="600"/>
              </a:spcAft>
              <a:buClrTx/>
              <a:buSzTx/>
              <a:buFont typeface="Symbol" panose="05050102010706020507" pitchFamily="18" charset="2"/>
              <a:buChar char=""/>
              <a:tabLst/>
              <a:defRP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Expert input in selecting collaborators</a:t>
            </a:r>
          </a:p>
          <a:p>
            <a:pPr marL="342900" marR="0" lvl="0" indent="-342900" algn="just">
              <a:lnSpc>
                <a:spcPct val="115000"/>
              </a:lnSpc>
              <a:spcAft>
                <a:spcPts val="600"/>
              </a:spcAft>
              <a:buFont typeface="Symbol" panose="05050102010706020507" pitchFamily="18" charset="2"/>
              <a:buChar char=""/>
            </a:pPr>
            <a:endPar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lgn="just">
              <a:lnSpc>
                <a:spcPct val="115000"/>
              </a:lnSpc>
              <a:spcAft>
                <a:spcPts val="600"/>
              </a:spcAft>
              <a:buFont typeface="Symbol" panose="05050102010706020507" pitchFamily="18" charset="2"/>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The manipulation of structured information should be used to inform, but not replace, expert input. The final step of this process is to provide the managers and administrators who understand the needs of the institution with a range of choices in an accessible format. By combining the ability to process large quantities of data with the contextual knowledge of humans can insights be drawn.</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A1C60E73-4711-3516-2072-5D9122DA9530}"/>
              </a:ext>
            </a:extLst>
          </p:cNvPr>
          <p:cNvSpPr>
            <a:spLocks noGrp="1"/>
          </p:cNvSpPr>
          <p:nvPr>
            <p:ph type="sldNum" sz="quarter" idx="5"/>
          </p:nvPr>
        </p:nvSpPr>
        <p:spPr/>
        <p:txBody>
          <a:bodyPr/>
          <a:lstStyle/>
          <a:p>
            <a:fld id="{0845073B-C98D-4335-AAD9-F97D67A78522}" type="slidenum">
              <a:rPr lang="en-CA" smtClean="0"/>
              <a:t>3</a:t>
            </a:fld>
            <a:endParaRPr lang="en-CA"/>
          </a:p>
        </p:txBody>
      </p:sp>
    </p:spTree>
    <p:extLst>
      <p:ext uri="{BB962C8B-B14F-4D97-AF65-F5344CB8AC3E}">
        <p14:creationId xmlns:p14="http://schemas.microsoft.com/office/powerpoint/2010/main" val="19987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6D0FE7-3156-8C3F-16A1-D2D640BF61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ACDF76-B403-3C46-C3E5-EEECE4C388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4E3FBF-D823-B583-7C88-2B2ECB0251E7}"/>
              </a:ext>
            </a:extLst>
          </p:cNvPr>
          <p:cNvSpPr>
            <a:spLocks noGrp="1"/>
          </p:cNvSpPr>
          <p:nvPr>
            <p:ph type="body" idx="1"/>
          </p:nvPr>
        </p:nvSpPr>
        <p:spPr/>
        <p:txBody>
          <a:bodyPr/>
          <a:lstStyle/>
          <a:p>
            <a:r>
              <a:rPr lang="en-US" dirty="0"/>
              <a:t>In case you have never heard of the SDGs, here is a </a:t>
            </a:r>
            <a:r>
              <a:rPr lang="en-US" dirty="0" err="1"/>
              <a:t>colourful</a:t>
            </a:r>
            <a:r>
              <a:rPr lang="en-US" dirty="0"/>
              <a:t> list.</a:t>
            </a:r>
            <a:endParaRPr lang="en-CA" dirty="0"/>
          </a:p>
        </p:txBody>
      </p:sp>
      <p:sp>
        <p:nvSpPr>
          <p:cNvPr id="4" name="Slide Number Placeholder 3">
            <a:extLst>
              <a:ext uri="{FF2B5EF4-FFF2-40B4-BE49-F238E27FC236}">
                <a16:creationId xmlns:a16="http://schemas.microsoft.com/office/drawing/2014/main" id="{0958D238-7B07-047B-E3EC-28E5CBF06289}"/>
              </a:ext>
            </a:extLst>
          </p:cNvPr>
          <p:cNvSpPr>
            <a:spLocks noGrp="1"/>
          </p:cNvSpPr>
          <p:nvPr>
            <p:ph type="sldNum" sz="quarter" idx="5"/>
          </p:nvPr>
        </p:nvSpPr>
        <p:spPr/>
        <p:txBody>
          <a:bodyPr/>
          <a:lstStyle/>
          <a:p>
            <a:fld id="{0845073B-C98D-4335-AAD9-F97D67A78522}" type="slidenum">
              <a:rPr lang="en-CA" smtClean="0"/>
              <a:t>4</a:t>
            </a:fld>
            <a:endParaRPr lang="en-CA"/>
          </a:p>
        </p:txBody>
      </p:sp>
    </p:spTree>
    <p:extLst>
      <p:ext uri="{BB962C8B-B14F-4D97-AF65-F5344CB8AC3E}">
        <p14:creationId xmlns:p14="http://schemas.microsoft.com/office/powerpoint/2010/main" val="345565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D0472-4F73-875E-828F-AA60BA0C4A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3453B5D-2C8B-2911-8487-3E3D3DDC9C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15433C-CDF8-54C0-F189-8FE9795CD4B6}"/>
              </a:ext>
            </a:extLst>
          </p:cNvPr>
          <p:cNvSpPr>
            <a:spLocks noGrp="1"/>
          </p:cNvSpPr>
          <p:nvPr>
            <p:ph type="body" idx="1"/>
          </p:nvPr>
        </p:nvSpPr>
        <p:spPr/>
        <p:txBody>
          <a:bodyPr/>
          <a:lstStyle/>
          <a:p>
            <a:r>
              <a:rPr lang="en-CA" sz="1800" dirty="0">
                <a:effectLst/>
                <a:latin typeface="Times New Roman" panose="02020603050405020304" pitchFamily="18" charset="0"/>
                <a:ea typeface="Calibri" panose="020F0502020204030204" pitchFamily="34" charset="0"/>
              </a:rPr>
              <a:t>The Times Higher Education (THE) consultancy has highlighted the role of SDGs in academia by providing ‘Impact Rankings’, which, starting in 2019, rank institutions by their research output as defined by the SDGs </a:t>
            </a:r>
            <a:r>
              <a:rPr lang="en-CA" sz="1800" u="none" strike="noStrike" dirty="0">
                <a:effectLst/>
                <a:latin typeface="Times New Roman" panose="02020603050405020304" pitchFamily="18" charset="0"/>
                <a:ea typeface="Calibri" panose="020F0502020204030204" pitchFamily="34" charset="0"/>
              </a:rPr>
              <a:t>(Times Higher Education, 2022)</a:t>
            </a:r>
            <a:r>
              <a:rPr lang="en-CA" sz="1800" dirty="0">
                <a:effectLst/>
                <a:latin typeface="Times New Roman" panose="02020603050405020304" pitchFamily="18" charset="0"/>
                <a:ea typeface="Calibri" panose="020F0502020204030204" pitchFamily="34" charset="0"/>
              </a:rPr>
              <a:t>. This provides some context in which universities can benchmark their efforts against other institutions. Across all Impact Rankings criteria, McMaster rated 93.1, and is ranked ninth in Canada and 37</a:t>
            </a:r>
            <a:r>
              <a:rPr lang="en-CA" sz="1800" baseline="30000" dirty="0">
                <a:effectLst/>
                <a:latin typeface="Times New Roman" panose="02020603050405020304" pitchFamily="18" charset="0"/>
                <a:ea typeface="Calibri" panose="020F0502020204030204" pitchFamily="34" charset="0"/>
              </a:rPr>
              <a:t>th</a:t>
            </a:r>
            <a:r>
              <a:rPr lang="en-CA" sz="1800" dirty="0">
                <a:effectLst/>
                <a:latin typeface="Times New Roman" panose="02020603050405020304" pitchFamily="18" charset="0"/>
                <a:ea typeface="Calibri" panose="020F0502020204030204" pitchFamily="34" charset="0"/>
              </a:rPr>
              <a:t> in the world in 2022. Part of THE’s methodology includes evaluating universities’ research output that is linked to SDGs. While useful to assess and promote an institution’s SDG-related research publications overall, the Impact Rankings cannot provide details at the faculty or departmental level. </a:t>
            </a:r>
            <a:endParaRPr lang="en-CA" dirty="0"/>
          </a:p>
        </p:txBody>
      </p:sp>
      <p:sp>
        <p:nvSpPr>
          <p:cNvPr id="4" name="Slide Number Placeholder 3">
            <a:extLst>
              <a:ext uri="{FF2B5EF4-FFF2-40B4-BE49-F238E27FC236}">
                <a16:creationId xmlns:a16="http://schemas.microsoft.com/office/drawing/2014/main" id="{B05F04F3-93D2-6E04-07A6-25E8876BF9F1}"/>
              </a:ext>
            </a:extLst>
          </p:cNvPr>
          <p:cNvSpPr>
            <a:spLocks noGrp="1"/>
          </p:cNvSpPr>
          <p:nvPr>
            <p:ph type="sldNum" sz="quarter" idx="5"/>
          </p:nvPr>
        </p:nvSpPr>
        <p:spPr/>
        <p:txBody>
          <a:bodyPr/>
          <a:lstStyle/>
          <a:p>
            <a:fld id="{0845073B-C98D-4335-AAD9-F97D67A78522}" type="slidenum">
              <a:rPr lang="en-CA" smtClean="0"/>
              <a:t>5</a:t>
            </a:fld>
            <a:endParaRPr lang="en-CA"/>
          </a:p>
        </p:txBody>
      </p:sp>
    </p:spTree>
    <p:extLst>
      <p:ext uri="{BB962C8B-B14F-4D97-AF65-F5344CB8AC3E}">
        <p14:creationId xmlns:p14="http://schemas.microsoft.com/office/powerpoint/2010/main" val="41176842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15000"/>
              </a:lnSpc>
              <a:spcAft>
                <a:spcPts val="600"/>
              </a:spcAft>
              <a:buNone/>
            </a:pP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Because a publication may be about multiple SDGs as well as being authored by researchers from different faculties, the 8,594 publications map </a:t>
            </a: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to 9,345 categorizations-by-affiliations, allowing comparisons of faculties by their output in each SDG. For brevity this data is not shown, but the main points are highlighted: </a:t>
            </a:r>
            <a:endParaRPr lang="en-CA"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Aft>
                <a:spcPts val="600"/>
              </a:spcAft>
              <a:buFont typeface="Symbol" panose="05050102010706020507" pitchFamily="18" charset="2"/>
              <a:buChar char=""/>
            </a:pP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The distribution of publications by faculty is highly skewed, with the Faculty of Health Sciences producing 6,588</a:t>
            </a:r>
            <a:r>
              <a:rPr lang="en-CA" sz="1200" strike="sngStrike"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publications (70.5% of McMaster’s total output). </a:t>
            </a:r>
            <a:endParaRPr lang="en-CA"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Aft>
                <a:spcPts val="600"/>
              </a:spcAft>
              <a:buFont typeface="Symbol" panose="05050102010706020507" pitchFamily="18" charset="2"/>
              <a:buChar char=""/>
            </a:pP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Of these, 88.7% address SDG #</a:t>
            </a:r>
            <a:r>
              <a:rPr lang="en-CA" sz="1200" i="1" kern="100" dirty="0">
                <a:effectLst/>
                <a:latin typeface="Times New Roman" panose="02020603050405020304" pitchFamily="18" charset="0"/>
                <a:ea typeface="Calibri" panose="020F0502020204030204" pitchFamily="34" charset="0"/>
                <a:cs typeface="Times New Roman" panose="02020603050405020304" pitchFamily="18" charset="0"/>
              </a:rPr>
              <a:t>3 -</a:t>
            </a: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200" i="1" kern="100" dirty="0">
                <a:effectLst/>
                <a:latin typeface="Times New Roman" panose="02020603050405020304" pitchFamily="18" charset="0"/>
                <a:ea typeface="Calibri" panose="020F0502020204030204" pitchFamily="34" charset="0"/>
                <a:cs typeface="Times New Roman" panose="02020603050405020304" pitchFamily="18" charset="0"/>
              </a:rPr>
              <a:t>Good Health and Well Being</a:t>
            </a: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15000"/>
              </a:lnSpc>
              <a:spcAft>
                <a:spcPts val="600"/>
              </a:spcAft>
              <a:buFont typeface="Symbol" panose="05050102010706020507" pitchFamily="18" charset="2"/>
              <a:buChar char=""/>
            </a:pP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A distant second place is the Faculty of Engineering with 1,179 publications (12.6% of total output), most of which (725; 61.5%) fall into Goal </a:t>
            </a:r>
            <a:r>
              <a:rPr lang="en-CA" sz="1200" i="1" kern="100" dirty="0">
                <a:effectLst/>
                <a:latin typeface="Times New Roman" panose="02020603050405020304" pitchFamily="18" charset="0"/>
                <a:ea typeface="Calibri" panose="020F0502020204030204" pitchFamily="34" charset="0"/>
                <a:cs typeface="Times New Roman" panose="02020603050405020304" pitchFamily="18" charset="0"/>
              </a:rPr>
              <a:t>#7-</a:t>
            </a: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200" i="1" kern="100" dirty="0">
                <a:effectLst/>
                <a:latin typeface="Times New Roman" panose="02020603050405020304" pitchFamily="18" charset="0"/>
                <a:ea typeface="Calibri" panose="020F0502020204030204" pitchFamily="34" charset="0"/>
                <a:cs typeface="Times New Roman" panose="02020603050405020304" pitchFamily="18" charset="0"/>
              </a:rPr>
              <a:t>Affordable and Clean Energy</a:t>
            </a: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a:t>
            </a:r>
          </a:p>
          <a:p>
            <a:pPr marL="342900" marR="0" lvl="0" indent="-342900" algn="just">
              <a:lnSpc>
                <a:spcPct val="115000"/>
              </a:lnSpc>
              <a:spcAft>
                <a:spcPts val="600"/>
              </a:spcAft>
              <a:buFont typeface="Symbol" panose="05050102010706020507" pitchFamily="18" charset="2"/>
              <a:buChar char=""/>
            </a:pPr>
            <a:r>
              <a:rPr lang="en-CA" sz="1200" kern="100" dirty="0">
                <a:effectLst/>
                <a:latin typeface="Times New Roman" panose="02020603050405020304" pitchFamily="18" charset="0"/>
                <a:ea typeface="Calibri" panose="020F0502020204030204" pitchFamily="34" charset="0"/>
                <a:cs typeface="Times New Roman" panose="02020603050405020304" pitchFamily="18" charset="0"/>
              </a:rPr>
              <a:t>Science only produces 10% of McMaster’s output. Almost half of these are also in SDG 3. So there is a considerable overlap with the Faculty of Health Sciences.</a:t>
            </a:r>
            <a:endParaRPr lang="en-CA" sz="1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8</a:t>
            </a:fld>
            <a:endParaRPr lang="en-CA"/>
          </a:p>
        </p:txBody>
      </p:sp>
    </p:spTree>
    <p:extLst>
      <p:ext uri="{BB962C8B-B14F-4D97-AF65-F5344CB8AC3E}">
        <p14:creationId xmlns:p14="http://schemas.microsoft.com/office/powerpoint/2010/main" val="2866641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just">
              <a:lnSpc>
                <a:spcPct val="107000"/>
              </a:lnSpc>
              <a:spcAft>
                <a:spcPts val="600"/>
              </a:spcAft>
              <a:buNone/>
            </a:pP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3: Good Health and Well Being</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Of the 6,420 publications related to SDG 3, 6,064 (94.5%) were produced by a single faculty. Only 356 (5.5%) involved researchers from two or three faculties. The greatest number of these collaborations brought together researchers from the faculties of Science and of Health Sciences.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l">
              <a:lnSpc>
                <a:spcPct val="107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4: Quality Education</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Among all 540 publications related to SDG 4, a total of 503 (93.1%) were written by researchers from within the same faculty, and 37 publications (6.8%) involved researchers from two or three faculties. These were sprinkled across a range of collaborators, mostly involving the Faculty of Health Sciences.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7: Affordable and Clean Energy</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Among all 815 publications related to SDG 7, a total of 787 (96.5%) were the result of single-faculty research, with only 28 (3.4%) bringing together researchers from two or three faculties. Interestingly, all but two involved the faculties of Engineering and Science.</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0845073B-C98D-4335-AAD9-F97D67A78522}" type="slidenum">
              <a:rPr lang="en-CA" smtClean="0"/>
              <a:t>9</a:t>
            </a:fld>
            <a:endParaRPr lang="en-CA"/>
          </a:p>
        </p:txBody>
      </p:sp>
    </p:spTree>
    <p:extLst>
      <p:ext uri="{BB962C8B-B14F-4D97-AF65-F5344CB8AC3E}">
        <p14:creationId xmlns:p14="http://schemas.microsoft.com/office/powerpoint/2010/main" val="32066522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50042B7-5520-18C1-02B8-B62B14ED402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BC4FD2-CE71-F404-83CC-5B30CEC671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1B00F3C-6C43-EAAB-C856-071C08664741}"/>
              </a:ext>
            </a:extLst>
          </p:cNvPr>
          <p:cNvSpPr>
            <a:spLocks noGrp="1"/>
          </p:cNvSpPr>
          <p:nvPr>
            <p:ph type="body" idx="1"/>
          </p:nvPr>
        </p:nvSpPr>
        <p:spPr/>
        <p:txBody>
          <a:bodyPr/>
          <a:lstStyle/>
          <a:p>
            <a:pPr marL="0" marR="0" algn="just">
              <a:lnSpc>
                <a:spcPct val="115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To tease out the patterns of collaboration within the 9,345 categorizations and affiliations, the publications were split into those involving only one faculty, and those resulting from inter-faculty collaborations. Again, because some publications correspond to more than one SDG, the 8,594</a:t>
            </a:r>
            <a:r>
              <a:rPr lang="en-CA" sz="1800" strike="sngStrike"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publications linked with a faculty member in McMaster Experts were assigned to 8,919 SDG categories by Dimensions (that is; 325 publications were assigned to two or more SDG categories). Of these, 8,432 (94.5%) were produced by a single faculty. Only 487 (5.5%) were the result of a collaboration between two or three faculties (see Table 1). The three areas of research with the most inter-faculty collaborations are:</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3: Good Health and Well Being</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Of the 6,420 publications related to SDG 3, 6,064 (94.5%) were produced by a single faculty. Only 356 (5.5%) involved researchers from two or three faculties. The greatest number of these collaborations brought together researchers from the faculties of Science and of Health Sciences.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gn="l">
              <a:lnSpc>
                <a:spcPct val="107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4: Quality Education</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Among all 540 publications related to SDG 4, a total of 503 (93.1%) were written by researchers from within the same faculty, and 37 publications (6.8%) involved researchers from two or three faculties. These were sprinkled across a range of collaborators, mostly involving the Faculty of Health Sciences.</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l">
              <a:lnSpc>
                <a:spcPct val="107000"/>
              </a:lnSpc>
              <a:spcAft>
                <a:spcPts val="600"/>
              </a:spcAft>
              <a:buNone/>
            </a:pP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a:lnSpc>
                <a:spcPct val="115000"/>
              </a:lnSpc>
              <a:spcAft>
                <a:spcPts val="600"/>
              </a:spcAft>
              <a:buFont typeface="Symbol" panose="05050102010706020507" pitchFamily="18" charset="2"/>
              <a:buChar char=""/>
            </a:pPr>
            <a:r>
              <a:rPr lang="en-CA" sz="1800" i="1" kern="100" dirty="0">
                <a:effectLst/>
                <a:latin typeface="Times New Roman" panose="02020603050405020304" pitchFamily="18" charset="0"/>
                <a:ea typeface="Calibri" panose="020F0502020204030204" pitchFamily="34" charset="0"/>
                <a:cs typeface="Times New Roman" panose="02020603050405020304" pitchFamily="18" charset="0"/>
              </a:rPr>
              <a:t>SDG 7: Affordable and Clean Energy</a:t>
            </a:r>
            <a:r>
              <a:rPr lang="en-CA" sz="1800" kern="100" dirty="0">
                <a:effectLst/>
                <a:latin typeface="Times New Roman" panose="02020603050405020304" pitchFamily="18" charset="0"/>
                <a:ea typeface="Calibri" panose="020F0502020204030204" pitchFamily="34" charset="0"/>
                <a:cs typeface="Times New Roman" panose="02020603050405020304" pitchFamily="18" charset="0"/>
              </a:rPr>
              <a:t>: Among all 815 publications related to SDG 7, a total of 787 (96.5%) were the result of single-faculty research, with only 28 (3.4%) bringing together researchers from two or three faculties. Interestingly, all but two involved the faculties of Engineering and Science.</a:t>
            </a:r>
            <a:endParaRPr lang="en-CA"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a:extLst>
              <a:ext uri="{FF2B5EF4-FFF2-40B4-BE49-F238E27FC236}">
                <a16:creationId xmlns:a16="http://schemas.microsoft.com/office/drawing/2014/main" id="{682A2B42-1AAC-4110-0E26-08B662FB94E8}"/>
              </a:ext>
            </a:extLst>
          </p:cNvPr>
          <p:cNvSpPr>
            <a:spLocks noGrp="1"/>
          </p:cNvSpPr>
          <p:nvPr>
            <p:ph type="sldNum" sz="quarter" idx="5"/>
          </p:nvPr>
        </p:nvSpPr>
        <p:spPr/>
        <p:txBody>
          <a:bodyPr/>
          <a:lstStyle/>
          <a:p>
            <a:fld id="{0845073B-C98D-4335-AAD9-F97D67A78522}" type="slidenum">
              <a:rPr lang="en-CA" smtClean="0"/>
              <a:t>10</a:t>
            </a:fld>
            <a:endParaRPr lang="en-CA"/>
          </a:p>
        </p:txBody>
      </p:sp>
    </p:spTree>
    <p:extLst>
      <p:ext uri="{BB962C8B-B14F-4D97-AF65-F5344CB8AC3E}">
        <p14:creationId xmlns:p14="http://schemas.microsoft.com/office/powerpoint/2010/main" val="646305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5190DA-86BE-539F-ED8B-47E7230EC7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6E885E-27A0-F13E-1403-E8D6350E8A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5F3B60-13D8-6DC8-489C-23D62DB64B13}"/>
              </a:ext>
            </a:extLst>
          </p:cNvPr>
          <p:cNvSpPr>
            <a:spLocks noGrp="1"/>
          </p:cNvSpPr>
          <p:nvPr>
            <p:ph type="body" idx="1"/>
          </p:nvPr>
        </p:nvSpPr>
        <p:spPr/>
        <p:txBody>
          <a:bodyPr/>
          <a:lstStyle/>
          <a:p>
            <a:r>
              <a:rPr lang="en-CA" sz="1800" dirty="0">
                <a:effectLst/>
                <a:latin typeface="Times New Roman" panose="02020603050405020304" pitchFamily="18" charset="0"/>
                <a:ea typeface="Calibri" panose="020F0502020204030204" pitchFamily="34" charset="0"/>
              </a:rPr>
              <a:t>Because such a large proportion of McMaster’s publications are categorized as SDG 3, for practical purposes the matching was limited to the 16 other SDGs. The result is 8,571 pairs of authors, along with their respective departmental and faculty affiliations, who have not already collaborated, but who have the potential to do so (see Figure 1).</a:t>
            </a:r>
          </a:p>
          <a:p>
            <a:endParaRPr lang="en-CA" sz="1800" dirty="0">
              <a:effectLst/>
              <a:latin typeface="Times New Roman" panose="02020603050405020304" pitchFamily="18" charset="0"/>
              <a:ea typeface="Calibri" panose="020F0502020204030204" pitchFamily="34" charset="0"/>
            </a:endParaRPr>
          </a:p>
          <a:p>
            <a:r>
              <a:rPr lang="en-CA" sz="1800" dirty="0">
                <a:effectLst/>
                <a:latin typeface="Times New Roman" panose="02020603050405020304" pitchFamily="18" charset="0"/>
                <a:ea typeface="Calibri" panose="020F0502020204030204" pitchFamily="34" charset="0"/>
              </a:rPr>
              <a:t>Note that even when we exclude SDG 3 (“Good Health and Wellbeing”), the Faculty of Health Sciences is still the source for the vast majority of potential research collaborations.</a:t>
            </a:r>
            <a:endParaRPr lang="en-CA" dirty="0"/>
          </a:p>
        </p:txBody>
      </p:sp>
      <p:sp>
        <p:nvSpPr>
          <p:cNvPr id="4" name="Slide Number Placeholder 3">
            <a:extLst>
              <a:ext uri="{FF2B5EF4-FFF2-40B4-BE49-F238E27FC236}">
                <a16:creationId xmlns:a16="http://schemas.microsoft.com/office/drawing/2014/main" id="{7DF08496-B918-1B9E-4D8B-D0AB6E9786FA}"/>
              </a:ext>
            </a:extLst>
          </p:cNvPr>
          <p:cNvSpPr>
            <a:spLocks noGrp="1"/>
          </p:cNvSpPr>
          <p:nvPr>
            <p:ph type="sldNum" sz="quarter" idx="5"/>
          </p:nvPr>
        </p:nvSpPr>
        <p:spPr/>
        <p:txBody>
          <a:bodyPr/>
          <a:lstStyle/>
          <a:p>
            <a:fld id="{0845073B-C98D-4335-AAD9-F97D67A78522}" type="slidenum">
              <a:rPr lang="en-CA" smtClean="0"/>
              <a:t>11</a:t>
            </a:fld>
            <a:endParaRPr lang="en-CA"/>
          </a:p>
        </p:txBody>
      </p:sp>
    </p:spTree>
    <p:extLst>
      <p:ext uri="{BB962C8B-B14F-4D97-AF65-F5344CB8AC3E}">
        <p14:creationId xmlns:p14="http://schemas.microsoft.com/office/powerpoint/2010/main" val="24089407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5830B5-381E-6DA7-FC23-0B4A76650C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E3A5290-D527-4031-49A0-8F161E1621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DABEF1-31EC-4225-6199-4806856ED4F9}"/>
              </a:ext>
            </a:extLst>
          </p:cNvPr>
          <p:cNvSpPr>
            <a:spLocks noGrp="1"/>
          </p:cNvSpPr>
          <p:nvPr>
            <p:ph type="body" idx="1"/>
          </p:nvPr>
        </p:nvSpPr>
        <p:spPr/>
        <p:txBody>
          <a:bodyPr/>
          <a:lstStyle/>
          <a:p>
            <a:r>
              <a:rPr lang="en-US" dirty="0"/>
              <a:t>Identifying potential collaborators across faculties involves some fairly tricky SQL. </a:t>
            </a:r>
          </a:p>
          <a:p>
            <a:r>
              <a:rPr lang="en-US" dirty="0"/>
              <a:t>There is a fair bit of data manipulation required before this final big query. </a:t>
            </a:r>
          </a:p>
          <a:p>
            <a:r>
              <a:rPr lang="en-US" dirty="0"/>
              <a:t>Not easy to understand.</a:t>
            </a:r>
            <a:endParaRPr lang="en-CA" dirty="0"/>
          </a:p>
        </p:txBody>
      </p:sp>
      <p:sp>
        <p:nvSpPr>
          <p:cNvPr id="4" name="Slide Number Placeholder 3">
            <a:extLst>
              <a:ext uri="{FF2B5EF4-FFF2-40B4-BE49-F238E27FC236}">
                <a16:creationId xmlns:a16="http://schemas.microsoft.com/office/drawing/2014/main" id="{B435910A-5CBB-1FA9-F9D0-7AC2613C92F6}"/>
              </a:ext>
            </a:extLst>
          </p:cNvPr>
          <p:cNvSpPr>
            <a:spLocks noGrp="1"/>
          </p:cNvSpPr>
          <p:nvPr>
            <p:ph type="sldNum" sz="quarter" idx="5"/>
          </p:nvPr>
        </p:nvSpPr>
        <p:spPr/>
        <p:txBody>
          <a:bodyPr/>
          <a:lstStyle/>
          <a:p>
            <a:fld id="{0845073B-C98D-4335-AAD9-F97D67A78522}" type="slidenum">
              <a:rPr lang="en-CA" smtClean="0"/>
              <a:t>12</a:t>
            </a:fld>
            <a:endParaRPr lang="en-CA"/>
          </a:p>
        </p:txBody>
      </p:sp>
    </p:spTree>
    <p:extLst>
      <p:ext uri="{BB962C8B-B14F-4D97-AF65-F5344CB8AC3E}">
        <p14:creationId xmlns:p14="http://schemas.microsoft.com/office/powerpoint/2010/main" val="1717603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5/24/2025</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5/24/2025</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5/24/2025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5/24/2025</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5/24/2025</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ECFF"/>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5/24/2025</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ibmi3.mf.uni-lj.si/bitola/"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doi.org/10.1002/meet.1450400107" TargetMode="External"/><Relationship Id="rId4" Type="http://schemas.openxmlformats.org/officeDocument/2006/relationships/image" Target="../media/image11.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i.org/10.1145/3654777.3676366"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doi.org/10.48550/arXiv.2504.05496"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108/IJSHE-01-2024-0058"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doi.org/10.1002/meet.1450400107" TargetMode="External"/><Relationship Id="rId4" Type="http://schemas.openxmlformats.org/officeDocument/2006/relationships/hyperlink" Target="https://doi.org/10.6084/m9.figshare.25075727.v1"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cihr-irsc.gc.ca/e/52470.html" TargetMode="External"/><Relationship Id="rId2" Type="http://schemas.openxmlformats.org/officeDocument/2006/relationships/hyperlink" Target="https://www.sshrc-crsh.gc.ca/funding-financement/nfrf-fnfr/index-eng.aspx"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oi.org/10.6084/m9.figshare.25075727.v1"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0"/>
            <a:ext cx="12191980" cy="6858000"/>
          </a:xfrm>
          <a:prstGeom prst="rect">
            <a:avLst/>
          </a:prstGeom>
          <a:noFill/>
        </p:spPr>
      </p:pic>
      <p:sp>
        <p:nvSpPr>
          <p:cNvPr id="89" name="Rectangle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91" name="Rectangle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sp>
        <p:nvSpPr>
          <p:cNvPr id="2" name="Title 1">
            <a:extLst>
              <a:ext uri="{FF2B5EF4-FFF2-40B4-BE49-F238E27FC236}">
                <a16:creationId xmlns:a16="http://schemas.microsoft.com/office/drawing/2014/main" id="{18C3B467-088C-4F3D-A9A7-105C4E1E20CD}"/>
              </a:ext>
            </a:extLst>
          </p:cNvPr>
          <p:cNvSpPr>
            <a:spLocks noGrp="1"/>
          </p:cNvSpPr>
          <p:nvPr>
            <p:ph type="ctrTitle"/>
          </p:nvPr>
        </p:nvSpPr>
        <p:spPr>
          <a:xfrm>
            <a:off x="751715" y="678788"/>
            <a:ext cx="10871824" cy="5525668"/>
          </a:xfrm>
          <a:solidFill>
            <a:srgbClr val="CCECFF"/>
          </a:solidFill>
        </p:spPr>
        <p:txBody>
          <a:bodyPr>
            <a:normAutofit/>
          </a:bodyPr>
          <a:lstStyle/>
          <a:p>
            <a:pPr>
              <a:lnSpc>
                <a:spcPct val="150000"/>
              </a:lnSpc>
            </a:pPr>
            <a:r>
              <a:rPr lang="en-US" sz="3200" cap="none" dirty="0">
                <a:solidFill>
                  <a:srgbClr val="002060"/>
                </a:solidFill>
                <a:effectLst/>
                <a:latin typeface="+mn-lt"/>
                <a:ea typeface="Times New Roman" panose="02020603050405020304" pitchFamily="18" charset="0"/>
              </a:rPr>
              <a:t>Mapping SDGs by Faculty to find new interdisciplinary collaborations, a type of Linked Literature Analysis </a:t>
            </a:r>
            <a:endParaRPr lang="en-US" sz="3200" cap="none" dirty="0">
              <a:solidFill>
                <a:srgbClr val="002060"/>
              </a:solidFill>
              <a:latin typeface="+mn-lt"/>
            </a:endParaRPr>
          </a:p>
        </p:txBody>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3708462" y="4371435"/>
            <a:ext cx="4775075" cy="396498"/>
          </a:xfrm>
        </p:spPr>
        <p:txBody>
          <a:bodyPr>
            <a:normAutofit/>
          </a:bodyPr>
          <a:lstStyle/>
          <a:p>
            <a:pPr>
              <a:spcAft>
                <a:spcPts val="600"/>
              </a:spcAft>
            </a:pPr>
            <a:r>
              <a:rPr lang="en-US" b="1" i="1" dirty="0">
                <a:solidFill>
                  <a:schemeClr val="bg2"/>
                </a:solidFill>
              </a:rPr>
              <a:t>Jeffrey Demaine</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520ED41-1D4A-E9AC-1986-327E500B42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8D5DE1-098E-5C4B-37D2-7DD69F626276}"/>
              </a:ext>
            </a:extLst>
          </p:cNvPr>
          <p:cNvSpPr>
            <a:spLocks noGrp="1"/>
          </p:cNvSpPr>
          <p:nvPr>
            <p:ph type="title"/>
          </p:nvPr>
        </p:nvSpPr>
        <p:spPr>
          <a:xfrm>
            <a:off x="594585" y="328054"/>
            <a:ext cx="10530615" cy="546576"/>
          </a:xfrm>
        </p:spPr>
        <p:txBody>
          <a:bodyPr>
            <a:normAutofit fontScale="90000"/>
          </a:bodyPr>
          <a:lstStyle/>
          <a:p>
            <a:r>
              <a:rPr lang="en-US" b="1" dirty="0"/>
              <a:t>1 - SDG publications: interdisciplinarity</a:t>
            </a:r>
            <a:endParaRPr lang="en-CA" b="1" dirty="0"/>
          </a:p>
        </p:txBody>
      </p:sp>
      <p:graphicFrame>
        <p:nvGraphicFramePr>
          <p:cNvPr id="4" name="Object 3">
            <a:extLst>
              <a:ext uri="{FF2B5EF4-FFF2-40B4-BE49-F238E27FC236}">
                <a16:creationId xmlns:a16="http://schemas.microsoft.com/office/drawing/2014/main" id="{638269D9-DE82-CAAA-7727-E626481A7A83}"/>
              </a:ext>
            </a:extLst>
          </p:cNvPr>
          <p:cNvGraphicFramePr>
            <a:graphicFrameLocks noChangeAspect="1"/>
          </p:cNvGraphicFramePr>
          <p:nvPr/>
        </p:nvGraphicFramePr>
        <p:xfrm>
          <a:off x="1572846" y="944965"/>
          <a:ext cx="9046308" cy="6244653"/>
        </p:xfrm>
        <a:graphic>
          <a:graphicData uri="http://schemas.openxmlformats.org/presentationml/2006/ole">
            <mc:AlternateContent xmlns:mc="http://schemas.openxmlformats.org/markup-compatibility/2006">
              <mc:Choice xmlns:v="urn:schemas-microsoft-com:vml" Requires="v">
                <p:oleObj name="Document" r:id="rId3" imgW="5956042" imgH="4112348" progId="Word.Document.12">
                  <p:embed/>
                </p:oleObj>
              </mc:Choice>
              <mc:Fallback>
                <p:oleObj name="Document" r:id="rId3" imgW="5956042" imgH="4112348" progId="Word.Document.12">
                  <p:embed/>
                  <p:pic>
                    <p:nvPicPr>
                      <p:cNvPr id="4" name="Object 3">
                        <a:extLst>
                          <a:ext uri="{FF2B5EF4-FFF2-40B4-BE49-F238E27FC236}">
                            <a16:creationId xmlns:a16="http://schemas.microsoft.com/office/drawing/2014/main" id="{30B41294-9880-6A6E-2CFC-CFA4C39D098F}"/>
                          </a:ext>
                        </a:extLst>
                      </p:cNvPr>
                      <p:cNvPicPr/>
                      <p:nvPr/>
                    </p:nvPicPr>
                    <p:blipFill>
                      <a:blip r:embed="rId4"/>
                      <a:stretch>
                        <a:fillRect/>
                      </a:stretch>
                    </p:blipFill>
                    <p:spPr>
                      <a:xfrm>
                        <a:off x="1572846" y="944965"/>
                        <a:ext cx="9046308" cy="6244653"/>
                      </a:xfrm>
                      <a:prstGeom prst="rect">
                        <a:avLst/>
                      </a:prstGeom>
                    </p:spPr>
                  </p:pic>
                </p:oleObj>
              </mc:Fallback>
            </mc:AlternateContent>
          </a:graphicData>
        </a:graphic>
      </p:graphicFrame>
    </p:spTree>
    <p:extLst>
      <p:ext uri="{BB962C8B-B14F-4D97-AF65-F5344CB8AC3E}">
        <p14:creationId xmlns:p14="http://schemas.microsoft.com/office/powerpoint/2010/main" val="2848495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05E7662-5C91-D8B5-D228-075491CA1E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BEEF6A6-AA26-0400-F505-CAFF45317A33}"/>
              </a:ext>
            </a:extLst>
          </p:cNvPr>
          <p:cNvSpPr>
            <a:spLocks noGrp="1"/>
          </p:cNvSpPr>
          <p:nvPr>
            <p:ph type="title"/>
          </p:nvPr>
        </p:nvSpPr>
        <p:spPr>
          <a:xfrm>
            <a:off x="594585" y="328054"/>
            <a:ext cx="10530615" cy="546576"/>
          </a:xfrm>
        </p:spPr>
        <p:txBody>
          <a:bodyPr>
            <a:normAutofit fontScale="90000"/>
          </a:bodyPr>
          <a:lstStyle/>
          <a:p>
            <a:r>
              <a:rPr lang="en-US" b="1" dirty="0"/>
              <a:t>2 – Matching research across Faculties</a:t>
            </a:r>
            <a:endParaRPr lang="en-CA" b="1" dirty="0"/>
          </a:p>
        </p:txBody>
      </p:sp>
      <p:pic>
        <p:nvPicPr>
          <p:cNvPr id="3" name="Picture 2" descr="A diagram of scientific information&#10;&#10;Description automatically generated with medium confidence">
            <a:extLst>
              <a:ext uri="{FF2B5EF4-FFF2-40B4-BE49-F238E27FC236}">
                <a16:creationId xmlns:a16="http://schemas.microsoft.com/office/drawing/2014/main" id="{365FBE6A-312C-5143-3EC6-711E682B58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42825" y="874630"/>
            <a:ext cx="7885514" cy="5913895"/>
          </a:xfrm>
          <a:prstGeom prst="rect">
            <a:avLst/>
          </a:prstGeom>
        </p:spPr>
      </p:pic>
      <p:sp>
        <p:nvSpPr>
          <p:cNvPr id="4" name="TextBox 3">
            <a:extLst>
              <a:ext uri="{FF2B5EF4-FFF2-40B4-BE49-F238E27FC236}">
                <a16:creationId xmlns:a16="http://schemas.microsoft.com/office/drawing/2014/main" id="{8EB4AC31-B16D-C312-3A6D-4BD38B883147}"/>
              </a:ext>
            </a:extLst>
          </p:cNvPr>
          <p:cNvSpPr txBox="1"/>
          <p:nvPr/>
        </p:nvSpPr>
        <p:spPr>
          <a:xfrm>
            <a:off x="544152" y="1279037"/>
            <a:ext cx="3421987" cy="3691259"/>
          </a:xfrm>
          <a:prstGeom prst="rect">
            <a:avLst/>
          </a:prstGeom>
          <a:noFill/>
        </p:spPr>
        <p:txBody>
          <a:bodyPr wrap="square" rtlCol="0">
            <a:noAutofit/>
          </a:bodyPr>
          <a:lstStyle/>
          <a:p>
            <a:r>
              <a:rPr lang="en-US" dirty="0"/>
              <a:t>Not counting SDG 3</a:t>
            </a:r>
          </a:p>
          <a:p>
            <a:endParaRPr lang="en-US" dirty="0"/>
          </a:p>
          <a:p>
            <a:r>
              <a:rPr lang="en-US" dirty="0"/>
              <a:t>Have NOT already co-authored</a:t>
            </a:r>
          </a:p>
          <a:p>
            <a:endParaRPr lang="en-US" dirty="0"/>
          </a:p>
          <a:p>
            <a:r>
              <a:rPr lang="en-US" dirty="0"/>
              <a:t>Matching on SDG + ANZSRC</a:t>
            </a:r>
          </a:p>
          <a:p>
            <a:endParaRPr lang="en-US" dirty="0"/>
          </a:p>
          <a:p>
            <a:r>
              <a:rPr lang="en-US" b="1" dirty="0"/>
              <a:t>8,571 cross-Faculty pairings</a:t>
            </a:r>
            <a:endParaRPr lang="en-CA" b="1" dirty="0"/>
          </a:p>
        </p:txBody>
      </p:sp>
    </p:spTree>
    <p:extLst>
      <p:ext uri="{BB962C8B-B14F-4D97-AF65-F5344CB8AC3E}">
        <p14:creationId xmlns:p14="http://schemas.microsoft.com/office/powerpoint/2010/main" val="312369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BEB7CAC-4B4B-3F56-D483-C0FE4EB157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87C4A2-FD03-05FE-86AB-E4F77B8E72A8}"/>
              </a:ext>
            </a:extLst>
          </p:cNvPr>
          <p:cNvSpPr>
            <a:spLocks noGrp="1"/>
          </p:cNvSpPr>
          <p:nvPr>
            <p:ph type="title"/>
          </p:nvPr>
        </p:nvSpPr>
        <p:spPr>
          <a:xfrm>
            <a:off x="594585" y="328054"/>
            <a:ext cx="10530615" cy="546576"/>
          </a:xfrm>
        </p:spPr>
        <p:txBody>
          <a:bodyPr>
            <a:normAutofit fontScale="90000"/>
          </a:bodyPr>
          <a:lstStyle/>
          <a:p>
            <a:r>
              <a:rPr lang="en-US" b="1" dirty="0"/>
              <a:t>2 – Matching research across Faculties</a:t>
            </a:r>
            <a:endParaRPr lang="en-CA" b="1" dirty="0"/>
          </a:p>
        </p:txBody>
      </p:sp>
      <p:sp>
        <p:nvSpPr>
          <p:cNvPr id="5" name="Content Placeholder 2">
            <a:extLst>
              <a:ext uri="{FF2B5EF4-FFF2-40B4-BE49-F238E27FC236}">
                <a16:creationId xmlns:a16="http://schemas.microsoft.com/office/drawing/2014/main" id="{D672CB27-D32D-B99B-D640-CD12FB3E9739}"/>
              </a:ext>
            </a:extLst>
          </p:cNvPr>
          <p:cNvSpPr>
            <a:spLocks noGrp="1"/>
          </p:cNvSpPr>
          <p:nvPr>
            <p:ph idx="1"/>
          </p:nvPr>
        </p:nvSpPr>
        <p:spPr>
          <a:xfrm>
            <a:off x="594585" y="1040524"/>
            <a:ext cx="11023344" cy="5489421"/>
          </a:xfrm>
          <a:ln w="9525">
            <a:solidFill>
              <a:schemeClr val="bg1">
                <a:lumMod val="65000"/>
              </a:schemeClr>
            </a:solidFill>
          </a:ln>
        </p:spPr>
        <p:txBody>
          <a:bodyPr>
            <a:normAutofit fontScale="92500" lnSpcReduction="10000"/>
          </a:bodyPr>
          <a:lstStyle/>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SELECT DISTINCT ME1.User_FULLname, ME1.Faculty, ME1.Department, ME2.User_FULLname, ME2.Faculty, ME1.Department, ME1.SDG, ME1.ANZSRCfield</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FROM </a:t>
            </a:r>
            <a:r>
              <a:rPr lang="en-US" sz="1800" dirty="0" err="1">
                <a:effectLst/>
                <a:latin typeface="Courier New" panose="02070309020205020404" pitchFamily="49" charset="0"/>
                <a:ea typeface="Calibri" panose="020F0502020204030204" pitchFamily="34" charset="0"/>
                <a:cs typeface="Arial" panose="020B0604020202020204" pitchFamily="34" charset="0"/>
              </a:rPr>
              <a:t>MatchedExpanded</a:t>
            </a:r>
            <a:r>
              <a:rPr lang="en-US" sz="1800" dirty="0">
                <a:effectLst/>
                <a:latin typeface="Courier New" panose="02070309020205020404" pitchFamily="49" charset="0"/>
                <a:ea typeface="Calibri" panose="020F0502020204030204" pitchFamily="34" charset="0"/>
                <a:cs typeface="Arial" panose="020B0604020202020204" pitchFamily="34" charset="0"/>
              </a:rPr>
              <a:t> AS ME1, </a:t>
            </a:r>
            <a:r>
              <a:rPr lang="en-US" sz="1800" dirty="0" err="1">
                <a:effectLst/>
                <a:latin typeface="Courier New" panose="02070309020205020404" pitchFamily="49" charset="0"/>
                <a:ea typeface="Calibri" panose="020F0502020204030204" pitchFamily="34" charset="0"/>
                <a:cs typeface="Arial" panose="020B0604020202020204" pitchFamily="34" charset="0"/>
              </a:rPr>
              <a:t>MatchedExpanded</a:t>
            </a:r>
            <a:r>
              <a:rPr lang="en-US" sz="1800" dirty="0">
                <a:effectLst/>
                <a:latin typeface="Courier New" panose="02070309020205020404" pitchFamily="49" charset="0"/>
                <a:ea typeface="Calibri" panose="020F0502020204030204" pitchFamily="34" charset="0"/>
                <a:cs typeface="Arial" panose="020B0604020202020204" pitchFamily="34" charset="0"/>
              </a:rPr>
              <a:t> AS ME2</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WHERE </a:t>
            </a:r>
            <a:r>
              <a:rPr lang="en-US" sz="1800" b="1" dirty="0">
                <a:solidFill>
                  <a:srgbClr val="C00000"/>
                </a:solidFill>
                <a:effectLst/>
                <a:latin typeface="Courier New" panose="02070309020205020404" pitchFamily="49" charset="0"/>
                <a:ea typeface="Calibri" panose="020F0502020204030204" pitchFamily="34" charset="0"/>
                <a:cs typeface="Arial" panose="020B0604020202020204" pitchFamily="34" charset="0"/>
              </a:rPr>
              <a:t>ME1.Article_ID != ME2.Article_ID</a:t>
            </a:r>
            <a:endParaRPr lang="en-CA" sz="1800" b="1" dirty="0">
              <a:solidFill>
                <a:srgbClr val="C00000"/>
              </a:solidFill>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a:t>
            </a:r>
            <a:r>
              <a:rPr lang="en-US" sz="1800" b="1" dirty="0">
                <a:solidFill>
                  <a:srgbClr val="C00000"/>
                </a:solidFill>
                <a:effectLst/>
                <a:latin typeface="Courier New" panose="02070309020205020404" pitchFamily="49" charset="0"/>
                <a:ea typeface="Calibri" panose="020F0502020204030204" pitchFamily="34" charset="0"/>
                <a:cs typeface="Arial" panose="020B0604020202020204" pitchFamily="34" charset="0"/>
              </a:rPr>
              <a:t>ME1.Faculty != ME2.Faculty</a:t>
            </a:r>
            <a:endParaRPr lang="en-CA" sz="1800" b="1" dirty="0">
              <a:solidFill>
                <a:srgbClr val="C00000"/>
              </a:solidFill>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ME1.User_FULLname != ME2.User_FULLname</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a:t>
            </a:r>
            <a:r>
              <a:rPr lang="en-US" sz="1800" b="1" dirty="0">
                <a:solidFill>
                  <a:srgbClr val="00B050"/>
                </a:solidFill>
                <a:effectLst/>
                <a:latin typeface="Courier New" panose="02070309020205020404" pitchFamily="49" charset="0"/>
                <a:ea typeface="Calibri" panose="020F0502020204030204" pitchFamily="34" charset="0"/>
                <a:cs typeface="Arial" panose="020B0604020202020204" pitchFamily="34" charset="0"/>
              </a:rPr>
              <a:t>ME1.SDG == ME2.SDG</a:t>
            </a:r>
            <a:endParaRPr lang="en-CA" sz="1800" b="1" dirty="0">
              <a:solidFill>
                <a:srgbClr val="00B050"/>
              </a:solidFill>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a:t>
            </a:r>
            <a:r>
              <a:rPr lang="en-US" sz="1800" b="1" dirty="0">
                <a:solidFill>
                  <a:srgbClr val="00B050"/>
                </a:solidFill>
                <a:effectLst/>
                <a:latin typeface="Courier New" panose="02070309020205020404" pitchFamily="49" charset="0"/>
                <a:ea typeface="Calibri" panose="020F0502020204030204" pitchFamily="34" charset="0"/>
                <a:cs typeface="Arial" panose="020B0604020202020204" pitchFamily="34" charset="0"/>
              </a:rPr>
              <a:t>ME1.ANZSRCfield == ME2.ANZSRCfield</a:t>
            </a:r>
            <a:endParaRPr lang="en-CA" sz="1800" b="1" dirty="0">
              <a:solidFill>
                <a:srgbClr val="00B050"/>
              </a:solidFill>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ME1.ANZSRCcode &gt; 1000</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ME1.SDG != "3 Good Health and Well Being"</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a:t>
            </a:r>
            <a:r>
              <a:rPr lang="en-US" sz="1800" b="1" dirty="0">
                <a:solidFill>
                  <a:srgbClr val="C00000"/>
                </a:solidFill>
                <a:effectLst/>
                <a:latin typeface="Courier New" panose="02070309020205020404" pitchFamily="49" charset="0"/>
                <a:ea typeface="Calibri" panose="020F0502020204030204" pitchFamily="34" charset="0"/>
                <a:cs typeface="Arial" panose="020B0604020202020204" pitchFamily="34" charset="0"/>
              </a:rPr>
              <a:t>NOT</a:t>
            </a:r>
            <a:r>
              <a:rPr lang="en-US" sz="1800" dirty="0">
                <a:effectLst/>
                <a:latin typeface="Courier New" panose="02070309020205020404" pitchFamily="49" charset="0"/>
                <a:ea typeface="Calibri" panose="020F0502020204030204" pitchFamily="34" charset="0"/>
                <a:cs typeface="Arial" panose="020B0604020202020204" pitchFamily="34" charset="0"/>
              </a:rPr>
              <a:t> EXISTS (SELECT *</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FROM </a:t>
            </a:r>
            <a:r>
              <a:rPr lang="en-US" sz="1800" b="1" dirty="0" err="1">
                <a:solidFill>
                  <a:srgbClr val="C00000"/>
                </a:solidFill>
                <a:effectLst/>
                <a:latin typeface="Courier New" panose="02070309020205020404" pitchFamily="49" charset="0"/>
                <a:ea typeface="Calibri" panose="020F0502020204030204" pitchFamily="34" charset="0"/>
                <a:cs typeface="Arial" panose="020B0604020202020204" pitchFamily="34" charset="0"/>
              </a:rPr>
              <a:t>CoAuthoredPreviously</a:t>
            </a:r>
            <a:r>
              <a:rPr lang="en-US" sz="1800" dirty="0">
                <a:effectLst/>
                <a:latin typeface="Courier New" panose="02070309020205020404" pitchFamily="49" charset="0"/>
                <a:ea typeface="Calibri" panose="020F0502020204030204" pitchFamily="34" charset="0"/>
                <a:cs typeface="Arial" panose="020B0604020202020204" pitchFamily="34" charset="0"/>
              </a:rPr>
              <a:t> </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WHERE (ME1.User_FULLname == CoAuthoredPreviously.CoAuthor1 </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ME2.User_FULLname == CoAuthoredPreviously.CoAuthor2)</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OR (ME1.User_FULLname == CoAuthoredPreviously.CoAuthor2 </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AND ME2.User_FULLname == CoAuthoredPreviously.CoAuthor1))</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ORDER BY ME1.User_FULLname</a:t>
            </a:r>
            <a:endParaRPr lang="en-CA"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20000"/>
              </a:lnSpc>
              <a:spcBef>
                <a:spcPts val="0"/>
              </a:spcBef>
              <a:buNone/>
            </a:pPr>
            <a:r>
              <a:rPr lang="en-US" sz="1800" dirty="0">
                <a:effectLst/>
                <a:latin typeface="Courier New" panose="02070309020205020404" pitchFamily="49" charset="0"/>
                <a:ea typeface="Calibri" panose="020F0502020204030204" pitchFamily="34" charset="0"/>
                <a:cs typeface="Arial" panose="020B0604020202020204" pitchFamily="34" charset="0"/>
              </a:rPr>
              <a:t>		LIMIT 60000;</a:t>
            </a:r>
            <a:endParaRPr lang="en-CA"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441134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CB7D5E1-BD6B-DBD6-BCC6-8A20EDCA96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0B284B-9FB0-B887-F772-C97FF65D3977}"/>
              </a:ext>
            </a:extLst>
          </p:cNvPr>
          <p:cNvSpPr>
            <a:spLocks noGrp="1"/>
          </p:cNvSpPr>
          <p:nvPr>
            <p:ph type="title"/>
          </p:nvPr>
        </p:nvSpPr>
        <p:spPr>
          <a:xfrm>
            <a:off x="594585" y="328054"/>
            <a:ext cx="10530615" cy="546576"/>
          </a:xfrm>
        </p:spPr>
        <p:txBody>
          <a:bodyPr>
            <a:normAutofit fontScale="90000"/>
          </a:bodyPr>
          <a:lstStyle/>
          <a:p>
            <a:r>
              <a:rPr lang="en-US" b="1" dirty="0"/>
              <a:t>2 - Identification of potential collaborations</a:t>
            </a:r>
            <a:endParaRPr lang="en-CA" b="1" dirty="0"/>
          </a:p>
        </p:txBody>
      </p:sp>
      <p:sp>
        <p:nvSpPr>
          <p:cNvPr id="4" name="Oval 1">
            <a:extLst>
              <a:ext uri="{FF2B5EF4-FFF2-40B4-BE49-F238E27FC236}">
                <a16:creationId xmlns:a16="http://schemas.microsoft.com/office/drawing/2014/main" id="{8ECCE787-077E-6F37-EF91-8381B9E43CC4}"/>
              </a:ext>
            </a:extLst>
          </p:cNvPr>
          <p:cNvSpPr>
            <a:spLocks noChangeArrowheads="1"/>
          </p:cNvSpPr>
          <p:nvPr/>
        </p:nvSpPr>
        <p:spPr bwMode="auto">
          <a:xfrm>
            <a:off x="3266825" y="2336978"/>
            <a:ext cx="2173801" cy="2173543"/>
          </a:xfrm>
          <a:prstGeom prst="ellipse">
            <a:avLst/>
          </a:prstGeom>
          <a:solidFill>
            <a:srgbClr val="FFC000">
              <a:alpha val="74901"/>
            </a:srgbClr>
          </a:solidFill>
          <a:ln w="12700">
            <a:solidFill>
              <a:srgbClr val="09101D"/>
            </a:solidFill>
            <a:miter lim="800000"/>
            <a:headEnd/>
            <a:tailEnd/>
          </a:ln>
        </p:spPr>
        <p:txBody>
          <a:bodyPr vert="horz" wrap="square" lIns="91440" tIns="0" rIns="91440" bIns="45720" numCol="1" anchor="ctr" anchorCtr="0" compatLnSpc="1">
            <a:prstTxWarp prst="textNoShape">
              <a:avLst/>
            </a:prstTxWarp>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Professor A</a:t>
            </a:r>
            <a:endParaRPr kumimoji="0" lang="en-US" altLang="en-US" sz="9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(Faculty A)</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5" name="Oval 2">
            <a:extLst>
              <a:ext uri="{FF2B5EF4-FFF2-40B4-BE49-F238E27FC236}">
                <a16:creationId xmlns:a16="http://schemas.microsoft.com/office/drawing/2014/main" id="{F1897C94-6A2E-CFD9-6C6F-C3CCF5771709}"/>
              </a:ext>
            </a:extLst>
          </p:cNvPr>
          <p:cNvSpPr>
            <a:spLocks noChangeArrowheads="1"/>
          </p:cNvSpPr>
          <p:nvPr/>
        </p:nvSpPr>
        <p:spPr bwMode="auto">
          <a:xfrm>
            <a:off x="6186565" y="2336977"/>
            <a:ext cx="2293121" cy="2173543"/>
          </a:xfrm>
          <a:prstGeom prst="ellipse">
            <a:avLst/>
          </a:prstGeom>
          <a:solidFill>
            <a:srgbClr val="FFC000">
              <a:alpha val="74901"/>
            </a:srgbClr>
          </a:solidFill>
          <a:ln w="12700">
            <a:solidFill>
              <a:srgbClr val="000000"/>
            </a:solidFill>
            <a:miter lim="800000"/>
            <a:headEnd/>
            <a:tailEnd/>
          </a:ln>
        </p:spPr>
        <p:txBody>
          <a:bodyPr vert="horz" wrap="square" lIns="18288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Professor C</a:t>
            </a:r>
            <a:endParaRPr kumimoji="0" lang="en-US" altLang="en-US" sz="9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(Faculty C)</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6" name="Oval 1">
            <a:extLst>
              <a:ext uri="{FF2B5EF4-FFF2-40B4-BE49-F238E27FC236}">
                <a16:creationId xmlns:a16="http://schemas.microsoft.com/office/drawing/2014/main" id="{7564D70C-B303-40B3-2D32-F2F2653F8F7C}"/>
              </a:ext>
            </a:extLst>
          </p:cNvPr>
          <p:cNvSpPr>
            <a:spLocks noChangeArrowheads="1"/>
          </p:cNvSpPr>
          <p:nvPr/>
        </p:nvSpPr>
        <p:spPr bwMode="auto">
          <a:xfrm>
            <a:off x="4785968" y="3423750"/>
            <a:ext cx="2047440" cy="1949201"/>
          </a:xfrm>
          <a:prstGeom prst="ellipse">
            <a:avLst/>
          </a:prstGeom>
          <a:solidFill>
            <a:srgbClr val="4472C4">
              <a:alpha val="32156"/>
            </a:srgbClr>
          </a:solidFill>
          <a:ln w="12700">
            <a:solidFill>
              <a:srgbClr val="09101D"/>
            </a:solidFill>
            <a:miter lim="800000"/>
            <a:headEnd/>
            <a:tailEnd/>
          </a:ln>
        </p:spPr>
        <p:txBody>
          <a:bodyPr vert="horz" wrap="square" lIns="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SDG B </a:t>
            </a:r>
            <a:endParaRPr kumimoji="0" lang="en-US" altLang="en-US" sz="7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t>
            </a:r>
            <a:endParaRPr kumimoji="0" lang="en-US" altLang="en-US" sz="7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b="1"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ANZSRC topic B</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
        <p:nvSpPr>
          <p:cNvPr id="8" name="Rectangle 8">
            <a:extLst>
              <a:ext uri="{FF2B5EF4-FFF2-40B4-BE49-F238E27FC236}">
                <a16:creationId xmlns:a16="http://schemas.microsoft.com/office/drawing/2014/main" id="{2BCCB219-F181-54E2-6827-D7CC52ACE991}"/>
              </a:ext>
            </a:extLst>
          </p:cNvPr>
          <p:cNvSpPr>
            <a:spLocks noChangeArrowheads="1"/>
          </p:cNvSpPr>
          <p:nvPr/>
        </p:nvSpPr>
        <p:spPr bwMode="auto">
          <a:xfrm>
            <a:off x="2704124" y="3423749"/>
            <a:ext cx="12910395" cy="6462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01568" rIns="0" bIns="50784"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CA" altLang="en-US" sz="1400" b="0" i="0" u="none" strike="noStrike" cap="none" normalizeH="0" baseline="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CA" altLang="en-US" sz="1800" b="0" i="0" u="none" strike="noStrike" cap="none" normalizeH="0" baseline="0">
              <a:ln>
                <a:noFill/>
              </a:ln>
              <a:solidFill>
                <a:schemeClr val="tx1"/>
              </a:solidFill>
              <a:effectLst/>
              <a:latin typeface="Arial" panose="020B0604020202020204" pitchFamily="34" charset="0"/>
            </a:endParaRPr>
          </a:p>
        </p:txBody>
      </p:sp>
      <p:sp>
        <p:nvSpPr>
          <p:cNvPr id="9" name="Right Brace 8">
            <a:extLst>
              <a:ext uri="{FF2B5EF4-FFF2-40B4-BE49-F238E27FC236}">
                <a16:creationId xmlns:a16="http://schemas.microsoft.com/office/drawing/2014/main" id="{5752B9D2-7A6F-8274-9CE7-4EF8527774A0}"/>
              </a:ext>
            </a:extLst>
          </p:cNvPr>
          <p:cNvSpPr/>
          <p:nvPr/>
        </p:nvSpPr>
        <p:spPr>
          <a:xfrm rot="16200000">
            <a:off x="5497306" y="1136228"/>
            <a:ext cx="646282" cy="2025922"/>
          </a:xfrm>
          <a:prstGeom prst="rightBrace">
            <a:avLst>
              <a:gd name="adj1" fmla="val 8333"/>
              <a:gd name="adj2" fmla="val 50386"/>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0" name="TextBox 9">
            <a:extLst>
              <a:ext uri="{FF2B5EF4-FFF2-40B4-BE49-F238E27FC236}">
                <a16:creationId xmlns:a16="http://schemas.microsoft.com/office/drawing/2014/main" id="{59F3DEE6-E06D-52EC-BFE8-49E57FCD6FF2}"/>
              </a:ext>
            </a:extLst>
          </p:cNvPr>
          <p:cNvSpPr txBox="1"/>
          <p:nvPr/>
        </p:nvSpPr>
        <p:spPr>
          <a:xfrm>
            <a:off x="3935046" y="5711257"/>
            <a:ext cx="4565235" cy="523220"/>
          </a:xfrm>
          <a:prstGeom prst="rect">
            <a:avLst/>
          </a:prstGeom>
          <a:noFill/>
        </p:spPr>
        <p:txBody>
          <a:bodyPr wrap="square" rtlCol="0">
            <a:spAutoFit/>
          </a:bodyPr>
          <a:lstStyle/>
          <a:p>
            <a:r>
              <a:rPr lang="en-US" sz="2800" dirty="0"/>
              <a:t>Note A </a:t>
            </a:r>
            <a:r>
              <a:rPr lang="en-US" sz="2800" dirty="0">
                <a:sym typeface="Wingdings" panose="05000000000000000000" pitchFamily="2" charset="2"/>
              </a:rPr>
              <a:t> B  C linkage</a:t>
            </a:r>
            <a:endParaRPr lang="en-CA" sz="2800" dirty="0"/>
          </a:p>
        </p:txBody>
      </p:sp>
      <p:sp>
        <p:nvSpPr>
          <p:cNvPr id="16" name="TextBox 15">
            <a:extLst>
              <a:ext uri="{FF2B5EF4-FFF2-40B4-BE49-F238E27FC236}">
                <a16:creationId xmlns:a16="http://schemas.microsoft.com/office/drawing/2014/main" id="{45A3D1C5-F762-C7FB-B148-49E9553F9A79}"/>
              </a:ext>
            </a:extLst>
          </p:cNvPr>
          <p:cNvSpPr txBox="1"/>
          <p:nvPr/>
        </p:nvSpPr>
        <p:spPr>
          <a:xfrm>
            <a:off x="3935046" y="1344193"/>
            <a:ext cx="4321908" cy="523220"/>
          </a:xfrm>
          <a:prstGeom prst="rect">
            <a:avLst/>
          </a:prstGeom>
          <a:noFill/>
        </p:spPr>
        <p:txBody>
          <a:bodyPr wrap="square" rtlCol="0">
            <a:spAutoFit/>
          </a:bodyPr>
          <a:lstStyle/>
          <a:p>
            <a:r>
              <a:rPr lang="en-US" sz="2800" i="1" dirty="0"/>
              <a:t>Potential collaboration?</a:t>
            </a:r>
            <a:endParaRPr lang="en-CA" i="1" dirty="0"/>
          </a:p>
        </p:txBody>
      </p:sp>
    </p:spTree>
    <p:extLst>
      <p:ext uri="{BB962C8B-B14F-4D97-AF65-F5344CB8AC3E}">
        <p14:creationId xmlns:p14="http://schemas.microsoft.com/office/powerpoint/2010/main" val="3108209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EA7D9F6-4690-F3A5-3530-D0029A122F87}"/>
            </a:ext>
          </a:extLst>
        </p:cNvPr>
        <p:cNvGrpSpPr/>
        <p:nvPr/>
      </p:nvGrpSpPr>
      <p:grpSpPr>
        <a:xfrm>
          <a:off x="0" y="0"/>
          <a:ext cx="0" cy="0"/>
          <a:chOff x="0" y="0"/>
          <a:chExt cx="0" cy="0"/>
        </a:xfrm>
      </p:grpSpPr>
      <p:sp>
        <p:nvSpPr>
          <p:cNvPr id="28" name="TextBox 27">
            <a:extLst>
              <a:ext uri="{FF2B5EF4-FFF2-40B4-BE49-F238E27FC236}">
                <a16:creationId xmlns:a16="http://schemas.microsoft.com/office/drawing/2014/main" id="{AF8BE968-E4D9-626E-4C9C-2BC8F56E4AD7}"/>
              </a:ext>
            </a:extLst>
          </p:cNvPr>
          <p:cNvSpPr txBox="1"/>
          <p:nvPr/>
        </p:nvSpPr>
        <p:spPr>
          <a:xfrm>
            <a:off x="594585" y="2708276"/>
            <a:ext cx="9295465" cy="3816429"/>
          </a:xfrm>
          <a:prstGeom prst="rect">
            <a:avLst/>
          </a:prstGeom>
          <a:noFill/>
        </p:spPr>
        <p:txBody>
          <a:bodyPr wrap="square" rtlCol="0">
            <a:spAutoFit/>
          </a:bodyPr>
          <a:lstStyle/>
          <a:p>
            <a:pPr marL="0" indent="0">
              <a:lnSpc>
                <a:spcPct val="100000"/>
              </a:lnSpc>
              <a:buNone/>
            </a:pPr>
            <a:r>
              <a:rPr lang="en-CA" sz="2000" dirty="0">
                <a:ea typeface="Calibri" panose="020F0502020204030204" pitchFamily="34" charset="0"/>
              </a:rPr>
              <a:t>Filter by:</a:t>
            </a:r>
          </a:p>
          <a:p>
            <a:pPr marL="548640" lvl="2" indent="-274320">
              <a:buClr>
                <a:srgbClr val="00B0F0"/>
              </a:buClr>
              <a:buFont typeface="Courier New" panose="02070309020205020404" pitchFamily="49" charset="0"/>
              <a:buChar char="o"/>
            </a:pPr>
            <a:r>
              <a:rPr lang="en-CA" sz="1800" b="1" dirty="0">
                <a:ea typeface="Calibri" panose="020F0502020204030204" pitchFamily="34" charset="0"/>
              </a:rPr>
              <a:t>SDG 7</a:t>
            </a:r>
            <a:r>
              <a:rPr lang="en-CA" sz="1800" dirty="0">
                <a:ea typeface="Calibri" panose="020F0502020204030204" pitchFamily="34" charset="0"/>
              </a:rPr>
              <a:t> “(“Affordable and Clean Energy”) </a:t>
            </a:r>
          </a:p>
          <a:p>
            <a:pPr marL="548640" lvl="2" indent="-274320">
              <a:buClr>
                <a:srgbClr val="00B0F0"/>
              </a:buClr>
              <a:buFont typeface="Courier New" panose="02070309020205020404" pitchFamily="49" charset="0"/>
              <a:buChar char="o"/>
            </a:pPr>
            <a:r>
              <a:rPr lang="en-CA" sz="1800" b="1" dirty="0">
                <a:ea typeface="Calibri" panose="020F0502020204030204" pitchFamily="34" charset="0"/>
              </a:rPr>
              <a:t>SDG 11 </a:t>
            </a:r>
            <a:r>
              <a:rPr lang="en-CA" sz="1800" dirty="0">
                <a:ea typeface="Calibri" panose="020F0502020204030204" pitchFamily="34" charset="0"/>
              </a:rPr>
              <a:t>(“Sustainable </a:t>
            </a:r>
            <a:r>
              <a:rPr lang="en-CA" sz="1800" dirty="0">
                <a:effectLst/>
                <a:ea typeface="Calibri" panose="020F0502020204030204" pitchFamily="34" charset="0"/>
              </a:rPr>
              <a:t>Cities and Communities”) </a:t>
            </a:r>
          </a:p>
          <a:p>
            <a:pPr marL="0" indent="0">
              <a:lnSpc>
                <a:spcPct val="100000"/>
              </a:lnSpc>
              <a:buNone/>
            </a:pPr>
            <a:endParaRPr lang="en-CA" sz="2000" dirty="0">
              <a:ea typeface="Calibri" panose="020F0502020204030204" pitchFamily="34" charset="0"/>
            </a:endParaRPr>
          </a:p>
          <a:p>
            <a:pPr marL="0" indent="0">
              <a:lnSpc>
                <a:spcPct val="100000"/>
              </a:lnSpc>
              <a:buNone/>
            </a:pPr>
            <a:r>
              <a:rPr lang="en-CA" sz="2000" dirty="0">
                <a:ea typeface="Calibri" panose="020F0502020204030204" pitchFamily="34" charset="0"/>
              </a:rPr>
              <a:t>Add more granularity: </a:t>
            </a:r>
            <a:r>
              <a:rPr lang="en-CA" sz="2000" dirty="0">
                <a:effectLst/>
                <a:ea typeface="Calibri" panose="020F0502020204030204" pitchFamily="34" charset="0"/>
              </a:rPr>
              <a:t>ANZSRC fields of research:</a:t>
            </a:r>
          </a:p>
          <a:p>
            <a:pPr marL="548640" lvl="2" indent="-274320">
              <a:buClr>
                <a:srgbClr val="00B0F0"/>
              </a:buClr>
              <a:buFont typeface="Courier New" panose="02070309020205020404" pitchFamily="49" charset="0"/>
              <a:buChar char="o"/>
            </a:pPr>
            <a:r>
              <a:rPr lang="en-CA" sz="1800" kern="100" dirty="0">
                <a:effectLst/>
                <a:ea typeface="Calibri" panose="020F0502020204030204" pitchFamily="34" charset="0"/>
                <a:cs typeface="Times New Roman" panose="02020603050405020304" pitchFamily="18" charset="0"/>
              </a:rPr>
              <a:t>3304 Urban and Regional Planning</a:t>
            </a:r>
          </a:p>
          <a:p>
            <a:pPr marL="548640" lvl="2" indent="-274320">
              <a:buClr>
                <a:srgbClr val="00B0F0"/>
              </a:buClr>
              <a:buFont typeface="Courier New" panose="02070309020205020404" pitchFamily="49" charset="0"/>
              <a:buChar char="o"/>
            </a:pPr>
            <a:r>
              <a:rPr lang="en-CA" sz="1800" kern="100" dirty="0">
                <a:effectLst/>
                <a:ea typeface="Calibri" panose="020F0502020204030204" pitchFamily="34" charset="0"/>
                <a:cs typeface="Times New Roman" panose="02020603050405020304" pitchFamily="18" charset="0"/>
              </a:rPr>
              <a:t>3509 Transportation, Logistics and Supply Chains</a:t>
            </a:r>
          </a:p>
          <a:p>
            <a:pPr marL="548640" lvl="2" indent="-274320">
              <a:buClr>
                <a:srgbClr val="00B0F0"/>
              </a:buClr>
              <a:buFont typeface="Courier New" panose="02070309020205020404" pitchFamily="49" charset="0"/>
              <a:buChar char="o"/>
            </a:pPr>
            <a:r>
              <a:rPr lang="en-CA" sz="1800" kern="100" dirty="0">
                <a:effectLst/>
                <a:ea typeface="Calibri" panose="020F0502020204030204" pitchFamily="34" charset="0"/>
                <a:cs typeface="Times New Roman" panose="02020603050405020304" pitchFamily="18" charset="0"/>
              </a:rPr>
              <a:t>4011 Environmental Engineering</a:t>
            </a:r>
          </a:p>
          <a:p>
            <a:pPr marL="0" marR="0" lvl="0" indent="0" algn="l">
              <a:lnSpc>
                <a:spcPct val="100000"/>
              </a:lnSpc>
              <a:buNone/>
            </a:pPr>
            <a:endParaRPr lang="en-CA" sz="2000" kern="100" dirty="0">
              <a:ea typeface="Calibri" panose="020F0502020204030204" pitchFamily="34" charset="0"/>
              <a:cs typeface="Times New Roman" panose="02020603050405020304" pitchFamily="18" charset="0"/>
            </a:endParaRPr>
          </a:p>
          <a:p>
            <a:pPr marL="0" marR="0" lvl="0" indent="0" algn="l">
              <a:lnSpc>
                <a:spcPct val="100000"/>
              </a:lnSpc>
              <a:buNone/>
            </a:pPr>
            <a:r>
              <a:rPr lang="en-CA" sz="2000" kern="100" dirty="0">
                <a:ea typeface="Calibri" panose="020F0502020204030204" pitchFamily="34" charset="0"/>
                <a:cs typeface="Times New Roman" panose="02020603050405020304" pitchFamily="18" charset="0"/>
              </a:rPr>
              <a:t>Select two </a:t>
            </a:r>
            <a:r>
              <a:rPr lang="en-CA" sz="2000" kern="100" dirty="0" err="1">
                <a:ea typeface="Calibri" panose="020F0502020204030204" pitchFamily="34" charset="0"/>
                <a:cs typeface="Times New Roman" panose="02020603050405020304" pitchFamily="18" charset="0"/>
              </a:rPr>
              <a:t>Faculites</a:t>
            </a:r>
            <a:r>
              <a:rPr lang="en-CA" sz="2000" kern="100" dirty="0">
                <a:ea typeface="Calibri" panose="020F0502020204030204" pitchFamily="34" charset="0"/>
                <a:cs typeface="Times New Roman" panose="02020603050405020304" pitchFamily="18" charset="0"/>
              </a:rPr>
              <a:t>:</a:t>
            </a:r>
          </a:p>
          <a:p>
            <a:pPr marL="548640" lvl="2" indent="-274320">
              <a:buClr>
                <a:srgbClr val="00B0F0"/>
              </a:buClr>
              <a:buFont typeface="Courier New" panose="02070309020205020404" pitchFamily="49" charset="0"/>
              <a:buChar char="o"/>
            </a:pPr>
            <a:r>
              <a:rPr lang="en-CA" sz="1700" kern="100" dirty="0">
                <a:ea typeface="Calibri" panose="020F0502020204030204" pitchFamily="34" charset="0"/>
                <a:cs typeface="Times New Roman" panose="02020603050405020304" pitchFamily="18" charset="0"/>
              </a:rPr>
              <a:t>Engineering</a:t>
            </a:r>
          </a:p>
          <a:p>
            <a:pPr marL="548640" lvl="2" indent="-274320">
              <a:buClr>
                <a:srgbClr val="00B0F0"/>
              </a:buClr>
              <a:buFont typeface="Courier New" panose="02070309020205020404" pitchFamily="49" charset="0"/>
              <a:buChar char="o"/>
            </a:pPr>
            <a:r>
              <a:rPr lang="en-CA" sz="1700" kern="100" dirty="0">
                <a:ea typeface="Calibri" panose="020F0502020204030204" pitchFamily="34" charset="0"/>
                <a:cs typeface="Times New Roman" panose="02020603050405020304" pitchFamily="18" charset="0"/>
              </a:rPr>
              <a:t>Science</a:t>
            </a:r>
            <a:endParaRPr lang="en-CA" sz="1700" dirty="0">
              <a:ea typeface="Calibri" panose="020F0502020204030204" pitchFamily="34" charset="0"/>
            </a:endParaRPr>
          </a:p>
          <a:p>
            <a:endParaRPr lang="en-CA" dirty="0"/>
          </a:p>
        </p:txBody>
      </p:sp>
      <p:sp>
        <p:nvSpPr>
          <p:cNvPr id="2" name="Title 1">
            <a:extLst>
              <a:ext uri="{FF2B5EF4-FFF2-40B4-BE49-F238E27FC236}">
                <a16:creationId xmlns:a16="http://schemas.microsoft.com/office/drawing/2014/main" id="{D2EC3BC9-F39A-C3C4-1105-CF3738ACC395}"/>
              </a:ext>
            </a:extLst>
          </p:cNvPr>
          <p:cNvSpPr>
            <a:spLocks noGrp="1"/>
          </p:cNvSpPr>
          <p:nvPr>
            <p:ph type="title"/>
          </p:nvPr>
        </p:nvSpPr>
        <p:spPr>
          <a:xfrm>
            <a:off x="594585" y="328054"/>
            <a:ext cx="10530615" cy="546576"/>
          </a:xfrm>
        </p:spPr>
        <p:txBody>
          <a:bodyPr>
            <a:normAutofit fontScale="90000"/>
          </a:bodyPr>
          <a:lstStyle/>
          <a:p>
            <a:r>
              <a:rPr lang="en-US" b="1" dirty="0"/>
              <a:t>3 – Expert input – test case</a:t>
            </a:r>
            <a:endParaRPr lang="en-CA" b="1" dirty="0"/>
          </a:p>
        </p:txBody>
      </p:sp>
      <p:sp>
        <p:nvSpPr>
          <p:cNvPr id="3" name="Content Placeholder 2">
            <a:extLst>
              <a:ext uri="{FF2B5EF4-FFF2-40B4-BE49-F238E27FC236}">
                <a16:creationId xmlns:a16="http://schemas.microsoft.com/office/drawing/2014/main" id="{7825077D-531A-8A44-85E4-DF43FE049633}"/>
              </a:ext>
            </a:extLst>
          </p:cNvPr>
          <p:cNvSpPr>
            <a:spLocks noGrp="1"/>
          </p:cNvSpPr>
          <p:nvPr>
            <p:ph idx="1"/>
          </p:nvPr>
        </p:nvSpPr>
        <p:spPr>
          <a:xfrm>
            <a:off x="594585" y="1040524"/>
            <a:ext cx="11085052" cy="1463221"/>
          </a:xfrm>
          <a:ln w="9525">
            <a:solidFill>
              <a:schemeClr val="bg1">
                <a:lumMod val="65000"/>
              </a:schemeClr>
            </a:solidFill>
          </a:ln>
        </p:spPr>
        <p:txBody>
          <a:bodyPr>
            <a:noAutofit/>
          </a:bodyPr>
          <a:lstStyle/>
          <a:p>
            <a:pPr marL="0" indent="0">
              <a:buNone/>
            </a:pPr>
            <a:r>
              <a:rPr lang="en-CA" sz="2000" b="1" i="1" dirty="0">
                <a:effectLst/>
                <a:ea typeface="Calibri" panose="020F0502020204030204" pitchFamily="34" charset="0"/>
              </a:rPr>
              <a:t>New Frontiers in Research</a:t>
            </a:r>
            <a:r>
              <a:rPr lang="en-CA" sz="2000" b="1" i="1" dirty="0">
                <a:ea typeface="Calibri" panose="020F0502020204030204" pitchFamily="34" charset="0"/>
              </a:rPr>
              <a:t> fund</a:t>
            </a:r>
            <a:r>
              <a:rPr lang="en-CA" sz="2000" dirty="0">
                <a:effectLst/>
                <a:ea typeface="Calibri" panose="020F0502020204030204" pitchFamily="34" charset="0"/>
              </a:rPr>
              <a:t> announces grant on </a:t>
            </a:r>
            <a:r>
              <a:rPr lang="en-CA" sz="2000" i="1" dirty="0">
                <a:effectLst/>
                <a:ea typeface="Calibri" panose="020F0502020204030204" pitchFamily="34" charset="0"/>
              </a:rPr>
              <a:t>“sustainable transportation”</a:t>
            </a:r>
            <a:endParaRPr lang="en-CA" sz="2000" dirty="0">
              <a:effectLst/>
              <a:ea typeface="Calibri" panose="020F0502020204030204" pitchFamily="34" charset="0"/>
            </a:endParaRPr>
          </a:p>
          <a:p>
            <a:pPr marL="0" indent="0">
              <a:buNone/>
            </a:pPr>
            <a:r>
              <a:rPr lang="en-CA" sz="2000" dirty="0">
                <a:effectLst/>
                <a:ea typeface="Calibri" panose="020F0502020204030204" pitchFamily="34" charset="0"/>
              </a:rPr>
              <a:t>Our dataset contains 8,571 pairs of authors (</a:t>
            </a:r>
            <a:r>
              <a:rPr lang="en-CA" sz="2000" i="1" dirty="0">
                <a:effectLst/>
                <a:ea typeface="Calibri" panose="020F0502020204030204" pitchFamily="34" charset="0"/>
              </a:rPr>
              <a:t>without SDG 3</a:t>
            </a:r>
            <a:r>
              <a:rPr lang="en-CA" sz="2000" dirty="0">
                <a:effectLst/>
                <a:ea typeface="Calibri" panose="020F0502020204030204" pitchFamily="34" charset="0"/>
              </a:rPr>
              <a:t>).</a:t>
            </a:r>
          </a:p>
          <a:p>
            <a:pPr marL="0" indent="0">
              <a:buNone/>
            </a:pPr>
            <a:r>
              <a:rPr lang="en-CA" sz="2000" dirty="0">
                <a:ea typeface="Calibri" panose="020F0502020204030204" pitchFamily="34" charset="0"/>
              </a:rPr>
              <a:t>The computational part is done, now </a:t>
            </a:r>
            <a:r>
              <a:rPr lang="en-CA" sz="2000" b="1" i="1" dirty="0">
                <a:ea typeface="Calibri" panose="020F0502020204030204" pitchFamily="34" charset="0"/>
              </a:rPr>
              <a:t>human judgement</a:t>
            </a:r>
            <a:r>
              <a:rPr lang="en-CA" sz="2000" dirty="0">
                <a:ea typeface="Calibri" panose="020F0502020204030204" pitchFamily="34" charset="0"/>
              </a:rPr>
              <a:t> is required.</a:t>
            </a:r>
          </a:p>
          <a:p>
            <a:pPr marL="0" indent="0">
              <a:lnSpc>
                <a:spcPct val="100000"/>
              </a:lnSpc>
              <a:buNone/>
            </a:pPr>
            <a:endParaRPr lang="en-CA" sz="2000" dirty="0">
              <a:ea typeface="Calibri" panose="020F0502020204030204" pitchFamily="34" charset="0"/>
            </a:endParaRPr>
          </a:p>
          <a:p>
            <a:pPr marL="0" indent="0">
              <a:buNone/>
            </a:pPr>
            <a:endParaRPr lang="en-CA" sz="2400" dirty="0">
              <a:latin typeface="Times New Roman" panose="02020603050405020304" pitchFamily="18" charset="0"/>
              <a:ea typeface="Calibri" panose="020F0502020204030204" pitchFamily="34" charset="0"/>
            </a:endParaRPr>
          </a:p>
          <a:p>
            <a:pPr marL="0" indent="0">
              <a:buNone/>
            </a:pPr>
            <a:endParaRPr lang="en-CA" sz="2400" dirty="0">
              <a:latin typeface="Times New Roman" panose="02020603050405020304" pitchFamily="18" charset="0"/>
              <a:ea typeface="Calibri" panose="020F0502020204030204" pitchFamily="34" charset="0"/>
            </a:endParaRPr>
          </a:p>
        </p:txBody>
      </p:sp>
      <p:grpSp>
        <p:nvGrpSpPr>
          <p:cNvPr id="16" name="Group 15">
            <a:extLst>
              <a:ext uri="{FF2B5EF4-FFF2-40B4-BE49-F238E27FC236}">
                <a16:creationId xmlns:a16="http://schemas.microsoft.com/office/drawing/2014/main" id="{62DA5F52-AEDE-4D72-B525-78D87DF74F4C}"/>
              </a:ext>
            </a:extLst>
          </p:cNvPr>
          <p:cNvGrpSpPr/>
          <p:nvPr/>
        </p:nvGrpSpPr>
        <p:grpSpPr>
          <a:xfrm>
            <a:off x="6872025" y="2796801"/>
            <a:ext cx="4807612" cy="3632048"/>
            <a:chOff x="0" y="0"/>
            <a:chExt cx="4729162" cy="2743202"/>
          </a:xfrm>
        </p:grpSpPr>
        <p:grpSp>
          <p:nvGrpSpPr>
            <p:cNvPr id="17" name="Group 16">
              <a:extLst>
                <a:ext uri="{FF2B5EF4-FFF2-40B4-BE49-F238E27FC236}">
                  <a16:creationId xmlns:a16="http://schemas.microsoft.com/office/drawing/2014/main" id="{10AF4EAC-3E2C-47F8-8A50-DE7F8959CC37}"/>
                </a:ext>
              </a:extLst>
            </p:cNvPr>
            <p:cNvGrpSpPr/>
            <p:nvPr/>
          </p:nvGrpSpPr>
          <p:grpSpPr>
            <a:xfrm>
              <a:off x="157162" y="0"/>
              <a:ext cx="4572000" cy="2743202"/>
              <a:chOff x="157162" y="0"/>
              <a:chExt cx="4572000" cy="2743202"/>
            </a:xfrm>
          </p:grpSpPr>
          <p:sp>
            <p:nvSpPr>
              <p:cNvPr id="23" name="Freeform: Shape 22">
                <a:extLst>
                  <a:ext uri="{FF2B5EF4-FFF2-40B4-BE49-F238E27FC236}">
                    <a16:creationId xmlns:a16="http://schemas.microsoft.com/office/drawing/2014/main" id="{D9BE70A0-3C20-43EB-A32A-A661C50C0882}"/>
                  </a:ext>
                </a:extLst>
              </p:cNvPr>
              <p:cNvSpPr/>
              <p:nvPr/>
            </p:nvSpPr>
            <p:spPr>
              <a:xfrm>
                <a:off x="157162" y="0"/>
                <a:ext cx="4572000" cy="548642"/>
              </a:xfrm>
              <a:custGeom>
                <a:avLst/>
                <a:gdLst>
                  <a:gd name="connsiteX0" fmla="*/ 0 w 4572000"/>
                  <a:gd name="connsiteY0" fmla="*/ 548640 h 548640"/>
                  <a:gd name="connsiteX1" fmla="*/ 457198 w 4572000"/>
                  <a:gd name="connsiteY1" fmla="*/ 0 h 548640"/>
                  <a:gd name="connsiteX2" fmla="*/ 4114802 w 4572000"/>
                  <a:gd name="connsiteY2" fmla="*/ 0 h 548640"/>
                  <a:gd name="connsiteX3" fmla="*/ 4572000 w 4572000"/>
                  <a:gd name="connsiteY3" fmla="*/ 548640 h 548640"/>
                  <a:gd name="connsiteX4" fmla="*/ 0 w 4572000"/>
                  <a:gd name="connsiteY4" fmla="*/ 548640 h 54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548640">
                    <a:moveTo>
                      <a:pt x="4572000" y="1"/>
                    </a:moveTo>
                    <a:lnTo>
                      <a:pt x="4114802" y="548639"/>
                    </a:lnTo>
                    <a:lnTo>
                      <a:pt x="457198" y="548639"/>
                    </a:lnTo>
                    <a:lnTo>
                      <a:pt x="0" y="1"/>
                    </a:lnTo>
                    <a:lnTo>
                      <a:pt x="4572000" y="1"/>
                    </a:lnTo>
                    <a:close/>
                  </a:path>
                </a:pathLst>
              </a:cu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42009" tIns="41911" rIns="842011" bIns="41911"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1466850">
                  <a:lnSpc>
                    <a:spcPct val="90000"/>
                  </a:lnSpc>
                  <a:spcBef>
                    <a:spcPct val="0"/>
                  </a:spcBef>
                  <a:spcAft>
                    <a:spcPct val="35000"/>
                  </a:spcAft>
                  <a:buNone/>
                </a:pPr>
                <a:fld id="{473856AA-DAA6-4B92-B0FE-485758CB50D2}" type="TxLink">
                  <a:rPr lang="en-US" sz="1600" b="1" i="0" u="none" strike="noStrike" kern="1200">
                    <a:solidFill>
                      <a:srgbClr val="000000"/>
                    </a:solidFill>
                    <a:latin typeface="Calibri"/>
                    <a:cs typeface="Calibri"/>
                  </a:rPr>
                  <a:pPr marL="0" lvl="0" indent="0" algn="ctr" defTabSz="1466850">
                    <a:lnSpc>
                      <a:spcPct val="90000"/>
                    </a:lnSpc>
                    <a:spcBef>
                      <a:spcPct val="0"/>
                    </a:spcBef>
                    <a:spcAft>
                      <a:spcPct val="35000"/>
                    </a:spcAft>
                    <a:buNone/>
                  </a:pPr>
                  <a:t>18458</a:t>
                </a:fld>
                <a:endParaRPr lang="en-US" sz="1600" b="1" kern="1200" dirty="0"/>
              </a:p>
            </p:txBody>
          </p:sp>
          <p:sp>
            <p:nvSpPr>
              <p:cNvPr id="24" name="Freeform: Shape 23">
                <a:extLst>
                  <a:ext uri="{FF2B5EF4-FFF2-40B4-BE49-F238E27FC236}">
                    <a16:creationId xmlns:a16="http://schemas.microsoft.com/office/drawing/2014/main" id="{14CD0EAF-1710-4652-8135-7B5D8B2D415F}"/>
                  </a:ext>
                </a:extLst>
              </p:cNvPr>
              <p:cNvSpPr/>
              <p:nvPr/>
            </p:nvSpPr>
            <p:spPr>
              <a:xfrm>
                <a:off x="614362" y="548639"/>
                <a:ext cx="3657600" cy="548642"/>
              </a:xfrm>
              <a:custGeom>
                <a:avLst/>
                <a:gdLst>
                  <a:gd name="connsiteX0" fmla="*/ 0 w 3657600"/>
                  <a:gd name="connsiteY0" fmla="*/ 548640 h 548640"/>
                  <a:gd name="connsiteX1" fmla="*/ 457198 w 3657600"/>
                  <a:gd name="connsiteY1" fmla="*/ 0 h 548640"/>
                  <a:gd name="connsiteX2" fmla="*/ 3200402 w 3657600"/>
                  <a:gd name="connsiteY2" fmla="*/ 0 h 548640"/>
                  <a:gd name="connsiteX3" fmla="*/ 3657600 w 3657600"/>
                  <a:gd name="connsiteY3" fmla="*/ 548640 h 548640"/>
                  <a:gd name="connsiteX4" fmla="*/ 0 w 3657600"/>
                  <a:gd name="connsiteY4" fmla="*/ 548640 h 54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57600" h="548640">
                    <a:moveTo>
                      <a:pt x="3657600" y="1"/>
                    </a:moveTo>
                    <a:lnTo>
                      <a:pt x="3200402" y="548639"/>
                    </a:lnTo>
                    <a:lnTo>
                      <a:pt x="457198" y="548639"/>
                    </a:lnTo>
                    <a:lnTo>
                      <a:pt x="0" y="1"/>
                    </a:lnTo>
                    <a:lnTo>
                      <a:pt x="3657600" y="1"/>
                    </a:lnTo>
                    <a:close/>
                  </a:path>
                </a:pathLst>
              </a:custGeom>
              <a:solidFill>
                <a:schemeClr val="accent2">
                  <a:lumMod val="60000"/>
                  <a:lumOff val="4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81989" tIns="41911" rIns="681991" bIns="41911"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1466850">
                  <a:lnSpc>
                    <a:spcPct val="90000"/>
                  </a:lnSpc>
                  <a:spcBef>
                    <a:spcPct val="0"/>
                  </a:spcBef>
                  <a:spcAft>
                    <a:spcPct val="35000"/>
                  </a:spcAft>
                  <a:buNone/>
                </a:pPr>
                <a:fld id="{7C45B0AF-3575-494F-80E4-E336B475DCF9}" type="TxLink">
                  <a:rPr lang="en-US" sz="1600" b="1" i="0" u="none" strike="noStrike" kern="1200">
                    <a:solidFill>
                      <a:srgbClr val="000000"/>
                    </a:solidFill>
                    <a:latin typeface="Calibri"/>
                    <a:cs typeface="Calibri"/>
                  </a:rPr>
                  <a:pPr marL="0" lvl="0" indent="0" algn="ctr" defTabSz="1466850">
                    <a:lnSpc>
                      <a:spcPct val="90000"/>
                    </a:lnSpc>
                    <a:spcBef>
                      <a:spcPct val="0"/>
                    </a:spcBef>
                    <a:spcAft>
                      <a:spcPct val="35000"/>
                    </a:spcAft>
                    <a:buNone/>
                  </a:pPr>
                  <a:t>2832</a:t>
                </a:fld>
                <a:endParaRPr lang="en-US" sz="1600" b="1" kern="1200" dirty="0"/>
              </a:p>
            </p:txBody>
          </p:sp>
          <p:sp>
            <p:nvSpPr>
              <p:cNvPr id="25" name="Freeform: Shape 24">
                <a:extLst>
                  <a:ext uri="{FF2B5EF4-FFF2-40B4-BE49-F238E27FC236}">
                    <a16:creationId xmlns:a16="http://schemas.microsoft.com/office/drawing/2014/main" id="{88CFCD5B-2E24-4C18-AD39-F1712E8CF1FA}"/>
                  </a:ext>
                </a:extLst>
              </p:cNvPr>
              <p:cNvSpPr/>
              <p:nvPr/>
            </p:nvSpPr>
            <p:spPr>
              <a:xfrm>
                <a:off x="1071562" y="1097281"/>
                <a:ext cx="2743199" cy="548641"/>
              </a:xfrm>
              <a:custGeom>
                <a:avLst/>
                <a:gdLst>
                  <a:gd name="connsiteX0" fmla="*/ 0 w 2743199"/>
                  <a:gd name="connsiteY0" fmla="*/ 548640 h 548640"/>
                  <a:gd name="connsiteX1" fmla="*/ 457198 w 2743199"/>
                  <a:gd name="connsiteY1" fmla="*/ 0 h 548640"/>
                  <a:gd name="connsiteX2" fmla="*/ 2286001 w 2743199"/>
                  <a:gd name="connsiteY2" fmla="*/ 0 h 548640"/>
                  <a:gd name="connsiteX3" fmla="*/ 2743199 w 2743199"/>
                  <a:gd name="connsiteY3" fmla="*/ 548640 h 548640"/>
                  <a:gd name="connsiteX4" fmla="*/ 0 w 2743199"/>
                  <a:gd name="connsiteY4" fmla="*/ 548640 h 54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3199" h="548640">
                    <a:moveTo>
                      <a:pt x="2743199" y="1"/>
                    </a:moveTo>
                    <a:lnTo>
                      <a:pt x="2286001" y="548639"/>
                    </a:lnTo>
                    <a:lnTo>
                      <a:pt x="457198" y="548639"/>
                    </a:lnTo>
                    <a:lnTo>
                      <a:pt x="0" y="1"/>
                    </a:lnTo>
                    <a:lnTo>
                      <a:pt x="2743199" y="1"/>
                    </a:lnTo>
                    <a:close/>
                  </a:path>
                </a:pathLst>
              </a:custGeom>
              <a:solidFill>
                <a:schemeClr val="accent1">
                  <a:lumMod val="60000"/>
                  <a:lumOff val="4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21970" tIns="41910" rIns="521969" bIns="41911"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1466850">
                  <a:lnSpc>
                    <a:spcPct val="90000"/>
                  </a:lnSpc>
                  <a:spcBef>
                    <a:spcPct val="0"/>
                  </a:spcBef>
                  <a:spcAft>
                    <a:spcPct val="35000"/>
                  </a:spcAft>
                  <a:buNone/>
                </a:pPr>
                <a:fld id="{2DAC1AA1-C396-44F9-A739-5EDB1DD4B10D}" type="TxLink">
                  <a:rPr lang="en-US" sz="1600" b="1" i="0" u="none" strike="noStrike" kern="1200">
                    <a:solidFill>
                      <a:srgbClr val="000000"/>
                    </a:solidFill>
                    <a:latin typeface="Calibri"/>
                    <a:cs typeface="Calibri"/>
                  </a:rPr>
                  <a:pPr marL="0" lvl="0" indent="0" algn="ctr" defTabSz="1466850">
                    <a:lnSpc>
                      <a:spcPct val="90000"/>
                    </a:lnSpc>
                    <a:spcBef>
                      <a:spcPct val="0"/>
                    </a:spcBef>
                    <a:spcAft>
                      <a:spcPct val="35000"/>
                    </a:spcAft>
                    <a:buNone/>
                  </a:pPr>
                  <a:t>358</a:t>
                </a:fld>
                <a:endParaRPr lang="en-US" sz="1600" b="1" kern="1200" dirty="0"/>
              </a:p>
            </p:txBody>
          </p:sp>
          <p:sp>
            <p:nvSpPr>
              <p:cNvPr id="26" name="Freeform: Shape 25">
                <a:extLst>
                  <a:ext uri="{FF2B5EF4-FFF2-40B4-BE49-F238E27FC236}">
                    <a16:creationId xmlns:a16="http://schemas.microsoft.com/office/drawing/2014/main" id="{78774750-A927-45D2-94C3-5793E343C664}"/>
                  </a:ext>
                </a:extLst>
              </p:cNvPr>
              <p:cNvSpPr/>
              <p:nvPr/>
            </p:nvSpPr>
            <p:spPr>
              <a:xfrm>
                <a:off x="1528761" y="1645921"/>
                <a:ext cx="1828801" cy="548641"/>
              </a:xfrm>
              <a:custGeom>
                <a:avLst/>
                <a:gdLst>
                  <a:gd name="connsiteX0" fmla="*/ 0 w 1828800"/>
                  <a:gd name="connsiteY0" fmla="*/ 548640 h 548640"/>
                  <a:gd name="connsiteX1" fmla="*/ 457198 w 1828800"/>
                  <a:gd name="connsiteY1" fmla="*/ 0 h 548640"/>
                  <a:gd name="connsiteX2" fmla="*/ 1371602 w 1828800"/>
                  <a:gd name="connsiteY2" fmla="*/ 0 h 548640"/>
                  <a:gd name="connsiteX3" fmla="*/ 1828800 w 1828800"/>
                  <a:gd name="connsiteY3" fmla="*/ 548640 h 548640"/>
                  <a:gd name="connsiteX4" fmla="*/ 0 w 1828800"/>
                  <a:gd name="connsiteY4" fmla="*/ 548640 h 54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8800" h="548640">
                    <a:moveTo>
                      <a:pt x="1828800" y="1"/>
                    </a:moveTo>
                    <a:lnTo>
                      <a:pt x="1371602" y="548639"/>
                    </a:lnTo>
                    <a:lnTo>
                      <a:pt x="457198" y="548639"/>
                    </a:lnTo>
                    <a:lnTo>
                      <a:pt x="0" y="1"/>
                    </a:lnTo>
                    <a:lnTo>
                      <a:pt x="1828800" y="1"/>
                    </a:lnTo>
                    <a:close/>
                  </a:path>
                </a:pathLst>
              </a:custGeom>
              <a:solidFill>
                <a:schemeClr val="accent5">
                  <a:lumMod val="60000"/>
                  <a:lumOff val="4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1951" tIns="41910" rIns="361950" bIns="41911"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1466850">
                  <a:lnSpc>
                    <a:spcPct val="90000"/>
                  </a:lnSpc>
                  <a:spcBef>
                    <a:spcPct val="0"/>
                  </a:spcBef>
                  <a:spcAft>
                    <a:spcPct val="35000"/>
                  </a:spcAft>
                  <a:buNone/>
                </a:pPr>
                <a:fld id="{D4B606F9-0925-4BBE-8E0C-84AE8DAB53A6}" type="TxLink">
                  <a:rPr lang="en-US" sz="1600" b="1" i="0" u="none" strike="noStrike" kern="1200">
                    <a:solidFill>
                      <a:srgbClr val="000000"/>
                    </a:solidFill>
                    <a:latin typeface="Calibri"/>
                    <a:cs typeface="Calibri"/>
                  </a:rPr>
                  <a:pPr marL="0" lvl="0" indent="0" algn="ctr" defTabSz="1466850">
                    <a:lnSpc>
                      <a:spcPct val="90000"/>
                    </a:lnSpc>
                    <a:spcBef>
                      <a:spcPct val="0"/>
                    </a:spcBef>
                    <a:spcAft>
                      <a:spcPct val="35000"/>
                    </a:spcAft>
                    <a:buNone/>
                  </a:pPr>
                  <a:t>168</a:t>
                </a:fld>
                <a:endParaRPr lang="en-US" sz="1600" b="1" kern="1200" dirty="0"/>
              </a:p>
            </p:txBody>
          </p:sp>
          <p:sp>
            <p:nvSpPr>
              <p:cNvPr id="27" name="Freeform: Shape 26">
                <a:extLst>
                  <a:ext uri="{FF2B5EF4-FFF2-40B4-BE49-F238E27FC236}">
                    <a16:creationId xmlns:a16="http://schemas.microsoft.com/office/drawing/2014/main" id="{014AEBA2-91C9-4CAF-B98A-949D81963282}"/>
                  </a:ext>
                </a:extLst>
              </p:cNvPr>
              <p:cNvSpPr/>
              <p:nvPr/>
            </p:nvSpPr>
            <p:spPr>
              <a:xfrm>
                <a:off x="1985961" y="2194561"/>
                <a:ext cx="914401" cy="548641"/>
              </a:xfrm>
              <a:custGeom>
                <a:avLst/>
                <a:gdLst>
                  <a:gd name="connsiteX0" fmla="*/ 0 w 914400"/>
                  <a:gd name="connsiteY0" fmla="*/ 548640 h 548640"/>
                  <a:gd name="connsiteX1" fmla="*/ 457198 w 914400"/>
                  <a:gd name="connsiteY1" fmla="*/ 0 h 548640"/>
                  <a:gd name="connsiteX2" fmla="*/ 457202 w 914400"/>
                  <a:gd name="connsiteY2" fmla="*/ 0 h 548640"/>
                  <a:gd name="connsiteX3" fmla="*/ 914400 w 914400"/>
                  <a:gd name="connsiteY3" fmla="*/ 548640 h 548640"/>
                  <a:gd name="connsiteX4" fmla="*/ 0 w 914400"/>
                  <a:gd name="connsiteY4" fmla="*/ 548640 h 548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548640">
                    <a:moveTo>
                      <a:pt x="914400" y="0"/>
                    </a:moveTo>
                    <a:lnTo>
                      <a:pt x="457202" y="548640"/>
                    </a:lnTo>
                    <a:lnTo>
                      <a:pt x="457198" y="548640"/>
                    </a:lnTo>
                    <a:lnTo>
                      <a:pt x="0" y="0"/>
                    </a:lnTo>
                    <a:lnTo>
                      <a:pt x="914400" y="0"/>
                    </a:lnTo>
                    <a:close/>
                  </a:path>
                </a:pathLst>
              </a:custGeom>
              <a:solidFill>
                <a:schemeClr val="accent6">
                  <a:lumMod val="60000"/>
                  <a:lumOff val="4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831" tIns="36830" rIns="36830" bIns="36831"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1289050">
                  <a:lnSpc>
                    <a:spcPct val="90000"/>
                  </a:lnSpc>
                  <a:spcBef>
                    <a:spcPct val="0"/>
                  </a:spcBef>
                  <a:spcAft>
                    <a:spcPct val="35000"/>
                  </a:spcAft>
                  <a:buNone/>
                </a:pPr>
                <a:fld id="{635CCF5A-B4BE-402C-984D-43EB50263D49}" type="TxLink">
                  <a:rPr lang="en-US" sz="1600" b="1" i="0" u="none" strike="noStrike" kern="1200">
                    <a:solidFill>
                      <a:srgbClr val="000000"/>
                    </a:solidFill>
                    <a:latin typeface="Calibri"/>
                    <a:cs typeface="Calibri"/>
                  </a:rPr>
                  <a:pPr marL="0" lvl="0" indent="0" algn="ctr" defTabSz="1289050">
                    <a:lnSpc>
                      <a:spcPct val="90000"/>
                    </a:lnSpc>
                    <a:spcBef>
                      <a:spcPct val="0"/>
                    </a:spcBef>
                    <a:spcAft>
                      <a:spcPct val="35000"/>
                    </a:spcAft>
                    <a:buNone/>
                  </a:pPr>
                  <a:t>28</a:t>
                </a:fld>
                <a:endParaRPr lang="en-US" sz="1600" b="1" kern="1200" dirty="0"/>
              </a:p>
            </p:txBody>
          </p:sp>
        </p:grpSp>
        <p:sp>
          <p:nvSpPr>
            <p:cNvPr id="18" name="TextBox 10">
              <a:extLst>
                <a:ext uri="{FF2B5EF4-FFF2-40B4-BE49-F238E27FC236}">
                  <a16:creationId xmlns:a16="http://schemas.microsoft.com/office/drawing/2014/main" id="{E6E955D6-D3CF-4405-929B-6638C12F889C}"/>
                </a:ext>
              </a:extLst>
            </p:cNvPr>
            <p:cNvSpPr txBox="1"/>
            <p:nvPr/>
          </p:nvSpPr>
          <p:spPr>
            <a:xfrm>
              <a:off x="0" y="152401"/>
              <a:ext cx="810246" cy="232457"/>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r>
                <a:rPr lang="en-US" sz="1400" i="1" dirty="0"/>
                <a:t>All rows</a:t>
              </a:r>
            </a:p>
          </p:txBody>
        </p:sp>
        <p:sp>
          <p:nvSpPr>
            <p:cNvPr id="19" name="TextBox 11">
              <a:extLst>
                <a:ext uri="{FF2B5EF4-FFF2-40B4-BE49-F238E27FC236}">
                  <a16:creationId xmlns:a16="http://schemas.microsoft.com/office/drawing/2014/main" id="{1B816ED9-F111-4AB1-9536-698909FCB807}"/>
                </a:ext>
              </a:extLst>
            </p:cNvPr>
            <p:cNvSpPr txBox="1"/>
            <p:nvPr/>
          </p:nvSpPr>
          <p:spPr>
            <a:xfrm>
              <a:off x="447675" y="714376"/>
              <a:ext cx="878618" cy="232457"/>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fld id="{DA1F53DE-D7DB-4FD8-B19A-C1C3F48ABCF2}" type="TxLink">
                <a:rPr lang="en-US" sz="1400" i="1" u="none" strike="noStrike">
                  <a:solidFill>
                    <a:srgbClr val="000000"/>
                  </a:solidFill>
                  <a:latin typeface="Calibri"/>
                  <a:cs typeface="Calibri"/>
                </a:rPr>
                <a:pPr/>
                <a:t>SDG 7; 11</a:t>
              </a:fld>
              <a:endParaRPr lang="en-US" sz="1400" i="1" dirty="0"/>
            </a:p>
          </p:txBody>
        </p:sp>
        <p:sp>
          <p:nvSpPr>
            <p:cNvPr id="20" name="TextBox 12">
              <a:extLst>
                <a:ext uri="{FF2B5EF4-FFF2-40B4-BE49-F238E27FC236}">
                  <a16:creationId xmlns:a16="http://schemas.microsoft.com/office/drawing/2014/main" id="{DEC8B0F5-6561-4A79-A745-E387AE728D7F}"/>
                </a:ext>
              </a:extLst>
            </p:cNvPr>
            <p:cNvSpPr txBox="1"/>
            <p:nvPr/>
          </p:nvSpPr>
          <p:spPr>
            <a:xfrm>
              <a:off x="952500" y="1228726"/>
              <a:ext cx="765338" cy="232457"/>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fld id="{337E89C2-740B-4221-B74C-F4A84378614F}" type="TxLink">
                <a:rPr lang="en-US" sz="1400" i="1" u="none" strike="noStrike">
                  <a:solidFill>
                    <a:srgbClr val="000000"/>
                  </a:solidFill>
                  <a:latin typeface="Calibri"/>
                  <a:cs typeface="Calibri"/>
                </a:rPr>
                <a:pPr/>
                <a:t>ANZSRC</a:t>
              </a:fld>
              <a:endParaRPr lang="en-US" sz="1400" i="1" dirty="0"/>
            </a:p>
          </p:txBody>
        </p:sp>
        <p:sp>
          <p:nvSpPr>
            <p:cNvPr id="21" name="TextBox 13">
              <a:extLst>
                <a:ext uri="{FF2B5EF4-FFF2-40B4-BE49-F238E27FC236}">
                  <a16:creationId xmlns:a16="http://schemas.microsoft.com/office/drawing/2014/main" id="{595D0D35-D5D1-4B32-A41F-DDB8048CA7A3}"/>
                </a:ext>
              </a:extLst>
            </p:cNvPr>
            <p:cNvSpPr txBox="1"/>
            <p:nvPr/>
          </p:nvSpPr>
          <p:spPr>
            <a:xfrm>
              <a:off x="1343025" y="1743076"/>
              <a:ext cx="948882" cy="232457"/>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fld id="{A0BADEC4-FD87-4A27-BDFC-80930AD529C3}" type="TxLink">
                <a:rPr lang="en-US" sz="1400" i="1" u="none" strike="noStrike">
                  <a:solidFill>
                    <a:srgbClr val="000000"/>
                  </a:solidFill>
                  <a:latin typeface="Calibri"/>
                  <a:cs typeface="Calibri"/>
                </a:rPr>
                <a:pPr/>
                <a:t>2 Faculites</a:t>
              </a:fld>
              <a:endParaRPr lang="en-US" sz="1400" i="1" dirty="0"/>
            </a:p>
          </p:txBody>
        </p:sp>
        <p:sp>
          <p:nvSpPr>
            <p:cNvPr id="22" name="TextBox 14">
              <a:extLst>
                <a:ext uri="{FF2B5EF4-FFF2-40B4-BE49-F238E27FC236}">
                  <a16:creationId xmlns:a16="http://schemas.microsoft.com/office/drawing/2014/main" id="{BB605C43-F31A-4ACA-86C4-660A786FBCFD}"/>
                </a:ext>
              </a:extLst>
            </p:cNvPr>
            <p:cNvSpPr txBox="1"/>
            <p:nvPr/>
          </p:nvSpPr>
          <p:spPr>
            <a:xfrm>
              <a:off x="1657350" y="2286001"/>
              <a:ext cx="742631" cy="232457"/>
            </a:xfrm>
            <a:prstGeom prst="rect">
              <a:avLst/>
            </a:prstGeom>
            <a:noFill/>
          </p:spPr>
          <p:style>
            <a:lnRef idx="0">
              <a:scrgbClr r="0" g="0" b="0"/>
            </a:lnRef>
            <a:fillRef idx="0">
              <a:scrgbClr r="0" g="0" b="0"/>
            </a:fillRef>
            <a:effectRef idx="0">
              <a:scrgbClr r="0" g="0" b="0"/>
            </a:effectRef>
            <a:fontRef idx="minor">
              <a:schemeClr val="tx1"/>
            </a:fontRef>
          </p:style>
          <p:txBody>
            <a:bodyPr wrap="none" rtlCol="0" anchor="t">
              <a:spAutoFit/>
            </a:bodyPr>
            <a:lstStyle>
              <a:lvl1pPr marL="0" indent="0">
                <a:defRPr sz="1100">
                  <a:solidFill>
                    <a:schemeClr val="tx1"/>
                  </a:solidFill>
                  <a:latin typeface="+mn-lt"/>
                  <a:ea typeface="+mn-ea"/>
                  <a:cs typeface="+mn-cs"/>
                </a:defRPr>
              </a:lvl1pPr>
              <a:lvl2pPr marL="457200" indent="0">
                <a:defRPr sz="1100">
                  <a:solidFill>
                    <a:schemeClr val="tx1"/>
                  </a:solidFill>
                  <a:latin typeface="+mn-lt"/>
                  <a:ea typeface="+mn-ea"/>
                  <a:cs typeface="+mn-cs"/>
                </a:defRPr>
              </a:lvl2pPr>
              <a:lvl3pPr marL="914400" indent="0">
                <a:defRPr sz="1100">
                  <a:solidFill>
                    <a:schemeClr val="tx1"/>
                  </a:solidFill>
                  <a:latin typeface="+mn-lt"/>
                  <a:ea typeface="+mn-ea"/>
                  <a:cs typeface="+mn-cs"/>
                </a:defRPr>
              </a:lvl3pPr>
              <a:lvl4pPr marL="1371600" indent="0">
                <a:defRPr sz="1100">
                  <a:solidFill>
                    <a:schemeClr val="tx1"/>
                  </a:solidFill>
                  <a:latin typeface="+mn-lt"/>
                  <a:ea typeface="+mn-ea"/>
                  <a:cs typeface="+mn-cs"/>
                </a:defRPr>
              </a:lvl4pPr>
              <a:lvl5pPr marL="1828800" indent="0">
                <a:defRPr sz="1100">
                  <a:solidFill>
                    <a:schemeClr val="tx1"/>
                  </a:solidFill>
                  <a:latin typeface="+mn-lt"/>
                  <a:ea typeface="+mn-ea"/>
                  <a:cs typeface="+mn-cs"/>
                </a:defRPr>
              </a:lvl5pPr>
              <a:lvl6pPr marL="2286000" indent="0">
                <a:defRPr sz="1100">
                  <a:solidFill>
                    <a:schemeClr val="tx1"/>
                  </a:solidFill>
                  <a:latin typeface="+mn-lt"/>
                  <a:ea typeface="+mn-ea"/>
                  <a:cs typeface="+mn-cs"/>
                </a:defRPr>
              </a:lvl6pPr>
              <a:lvl7pPr marL="2743200" indent="0">
                <a:defRPr sz="1100">
                  <a:solidFill>
                    <a:schemeClr val="tx1"/>
                  </a:solidFill>
                  <a:latin typeface="+mn-lt"/>
                  <a:ea typeface="+mn-ea"/>
                  <a:cs typeface="+mn-cs"/>
                </a:defRPr>
              </a:lvl7pPr>
              <a:lvl8pPr marL="3200400" indent="0">
                <a:defRPr sz="1100">
                  <a:solidFill>
                    <a:schemeClr val="tx1"/>
                  </a:solidFill>
                  <a:latin typeface="+mn-lt"/>
                  <a:ea typeface="+mn-ea"/>
                  <a:cs typeface="+mn-cs"/>
                </a:defRPr>
              </a:lvl8pPr>
              <a:lvl9pPr marL="3657600" indent="0">
                <a:defRPr sz="1100">
                  <a:solidFill>
                    <a:schemeClr val="tx1"/>
                  </a:solidFill>
                  <a:latin typeface="+mn-lt"/>
                  <a:ea typeface="+mn-ea"/>
                  <a:cs typeface="+mn-cs"/>
                </a:defRPr>
              </a:lvl9pPr>
            </a:lstStyle>
            <a:p>
              <a:fld id="{8701C258-0183-4F4D-A324-78DC529156E5}" type="TxLink">
                <a:rPr lang="en-US" sz="1400" i="1" u="none" strike="noStrike">
                  <a:solidFill>
                    <a:srgbClr val="000000"/>
                  </a:solidFill>
                  <a:latin typeface="Calibri"/>
                  <a:cs typeface="Calibri"/>
                </a:rPr>
                <a:pPr/>
                <a:t>Distinct</a:t>
              </a:fld>
              <a:endParaRPr lang="en-US" sz="1400" i="1" dirty="0"/>
            </a:p>
          </p:txBody>
        </p:sp>
      </p:grpSp>
    </p:spTree>
    <p:extLst>
      <p:ext uri="{BB962C8B-B14F-4D97-AF65-F5344CB8AC3E}">
        <p14:creationId xmlns:p14="http://schemas.microsoft.com/office/powerpoint/2010/main" val="39040147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F34E4B1-4E9A-2537-4126-2C4EABC0AD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A40234-29DC-92B1-1F2A-D3E14FE3A9C4}"/>
              </a:ext>
            </a:extLst>
          </p:cNvPr>
          <p:cNvSpPr>
            <a:spLocks noGrp="1"/>
          </p:cNvSpPr>
          <p:nvPr>
            <p:ph type="title"/>
          </p:nvPr>
        </p:nvSpPr>
        <p:spPr>
          <a:xfrm>
            <a:off x="594585" y="328054"/>
            <a:ext cx="10530615" cy="546576"/>
          </a:xfrm>
        </p:spPr>
        <p:txBody>
          <a:bodyPr>
            <a:normAutofit fontScale="90000"/>
          </a:bodyPr>
          <a:lstStyle/>
          <a:p>
            <a:r>
              <a:rPr lang="en-US" b="1" dirty="0"/>
              <a:t>3 – Expert input</a:t>
            </a:r>
            <a:endParaRPr lang="en-CA" b="1" dirty="0"/>
          </a:p>
        </p:txBody>
      </p:sp>
      <p:sp>
        <p:nvSpPr>
          <p:cNvPr id="3" name="Content Placeholder 2">
            <a:extLst>
              <a:ext uri="{FF2B5EF4-FFF2-40B4-BE49-F238E27FC236}">
                <a16:creationId xmlns:a16="http://schemas.microsoft.com/office/drawing/2014/main" id="{9B6E1910-9AEF-4E09-3E89-3B9D4416E474}"/>
              </a:ext>
            </a:extLst>
          </p:cNvPr>
          <p:cNvSpPr>
            <a:spLocks noGrp="1"/>
          </p:cNvSpPr>
          <p:nvPr>
            <p:ph idx="1"/>
          </p:nvPr>
        </p:nvSpPr>
        <p:spPr>
          <a:xfrm>
            <a:off x="5322277" y="996674"/>
            <a:ext cx="6510869" cy="5489421"/>
          </a:xfrm>
          <a:ln w="9525">
            <a:solidFill>
              <a:schemeClr val="bg1">
                <a:lumMod val="65000"/>
              </a:schemeClr>
            </a:solidFill>
          </a:ln>
        </p:spPr>
        <p:txBody>
          <a:bodyPr>
            <a:noAutofit/>
          </a:bodyPr>
          <a:lstStyle/>
          <a:p>
            <a:pPr marL="0" indent="0">
              <a:lnSpc>
                <a:spcPct val="100000"/>
              </a:lnSpc>
              <a:spcBef>
                <a:spcPts val="600"/>
              </a:spcBef>
              <a:buNone/>
            </a:pPr>
            <a:r>
              <a:rPr lang="en-CA" sz="1800" dirty="0">
                <a:effectLst/>
                <a:ea typeface="Calibri" panose="020F0502020204030204" pitchFamily="34" charset="0"/>
              </a:rPr>
              <a:t>19 from the </a:t>
            </a:r>
            <a:r>
              <a:rPr lang="en-CA" sz="1800" b="1" dirty="0">
                <a:solidFill>
                  <a:schemeClr val="accent4">
                    <a:lumMod val="75000"/>
                  </a:schemeClr>
                </a:solidFill>
                <a:effectLst/>
                <a:ea typeface="Calibri" panose="020F0502020204030204" pitchFamily="34" charset="0"/>
              </a:rPr>
              <a:t>Faculty of Engineering</a:t>
            </a:r>
          </a:p>
          <a:p>
            <a:pPr marL="0" indent="0">
              <a:lnSpc>
                <a:spcPct val="100000"/>
              </a:lnSpc>
              <a:spcBef>
                <a:spcPts val="600"/>
              </a:spcBef>
              <a:buNone/>
            </a:pPr>
            <a:r>
              <a:rPr lang="en-CA" sz="1800" dirty="0">
                <a:effectLst/>
                <a:ea typeface="Calibri" panose="020F0502020204030204" pitchFamily="34" charset="0"/>
              </a:rPr>
              <a:t>9 from the </a:t>
            </a:r>
            <a:r>
              <a:rPr lang="en-CA" sz="1800" b="1" dirty="0">
                <a:solidFill>
                  <a:srgbClr val="7030A0"/>
                </a:solidFill>
                <a:effectLst/>
                <a:ea typeface="Calibri" panose="020F0502020204030204" pitchFamily="34" charset="0"/>
              </a:rPr>
              <a:t>Faculty of Science</a:t>
            </a:r>
          </a:p>
          <a:p>
            <a:pPr marL="0" marR="0" algn="just">
              <a:lnSpc>
                <a:spcPct val="100000"/>
              </a:lnSpc>
              <a:spcBef>
                <a:spcPts val="0"/>
              </a:spcBef>
              <a:buNone/>
            </a:pPr>
            <a:endParaRPr lang="en-CA" sz="1800" b="1" i="1" kern="100" dirty="0">
              <a:effectLst/>
              <a:ea typeface="Calibri" panose="020F0502020204030204" pitchFamily="34" charset="0"/>
              <a:cs typeface="Times New Roman" panose="02020603050405020304" pitchFamily="18" charset="0"/>
            </a:endParaRPr>
          </a:p>
          <a:p>
            <a:pPr marL="0" marR="0" algn="just">
              <a:lnSpc>
                <a:spcPct val="100000"/>
              </a:lnSpc>
              <a:spcBef>
                <a:spcPts val="0"/>
              </a:spcBef>
              <a:buNone/>
            </a:pPr>
            <a:r>
              <a:rPr lang="en-US" sz="2000" dirty="0"/>
              <a:t>Bibliographic coupling of their previous articles arranges people by their citing similarity.</a:t>
            </a:r>
            <a:endParaRPr lang="en-CA" sz="2000" b="1" i="1" kern="100" dirty="0">
              <a:ea typeface="Calibri" panose="020F0502020204030204" pitchFamily="34" charset="0"/>
              <a:cs typeface="Times New Roman" panose="02020603050405020304" pitchFamily="18" charset="0"/>
            </a:endParaRPr>
          </a:p>
          <a:p>
            <a:pPr marL="0" marR="0" algn="just">
              <a:lnSpc>
                <a:spcPct val="100000"/>
              </a:lnSpc>
              <a:spcBef>
                <a:spcPts val="0"/>
              </a:spcBef>
              <a:buNone/>
            </a:pPr>
            <a:endParaRPr lang="en-CA" sz="1800" b="1" i="1" kern="100" dirty="0">
              <a:effectLst/>
              <a:ea typeface="Calibri" panose="020F0502020204030204" pitchFamily="34" charset="0"/>
              <a:cs typeface="Times New Roman" panose="02020603050405020304" pitchFamily="18" charset="0"/>
            </a:endParaRPr>
          </a:p>
          <a:p>
            <a:pPr marL="0" marR="0" algn="just">
              <a:lnSpc>
                <a:spcPct val="100000"/>
              </a:lnSpc>
              <a:spcBef>
                <a:spcPts val="600"/>
              </a:spcBef>
              <a:buNone/>
            </a:pPr>
            <a:r>
              <a:rPr lang="en-CA" sz="1800" b="1" i="1" kern="100" dirty="0">
                <a:solidFill>
                  <a:srgbClr val="7030A0"/>
                </a:solidFill>
                <a:effectLst/>
                <a:ea typeface="Calibri" panose="020F0502020204030204" pitchFamily="34" charset="0"/>
                <a:cs typeface="Times New Roman" panose="02020603050405020304" pitchFamily="18" charset="0"/>
              </a:rPr>
              <a:t>Hanna </a:t>
            </a:r>
            <a:r>
              <a:rPr lang="en-CA" sz="1800" b="1" i="1" kern="100" dirty="0" err="1">
                <a:solidFill>
                  <a:srgbClr val="7030A0"/>
                </a:solidFill>
                <a:effectLst/>
                <a:ea typeface="Calibri" panose="020F0502020204030204" pitchFamily="34" charset="0"/>
                <a:cs typeface="Times New Roman" panose="02020603050405020304" pitchFamily="18" charset="0"/>
              </a:rPr>
              <a:t>Maoh</a:t>
            </a:r>
            <a:r>
              <a:rPr lang="en-CA" sz="1800" kern="100" dirty="0" err="1">
                <a:effectLst/>
                <a:ea typeface="Calibri" panose="020F0502020204030204" pitchFamily="34" charset="0"/>
                <a:cs typeface="Times New Roman" panose="02020603050405020304" pitchFamily="18" charset="0"/>
              </a:rPr>
              <a:t>’s</a:t>
            </a:r>
            <a:r>
              <a:rPr lang="en-CA" sz="1800" kern="100" dirty="0">
                <a:effectLst/>
                <a:ea typeface="Calibri" panose="020F0502020204030204" pitchFamily="34" charset="0"/>
                <a:cs typeface="Times New Roman" panose="02020603050405020304" pitchFamily="18" charset="0"/>
              </a:rPr>
              <a:t> previous publications are on transportation:</a:t>
            </a:r>
          </a:p>
          <a:p>
            <a:pPr marL="0" marR="0" algn="just">
              <a:buNone/>
            </a:pPr>
            <a:r>
              <a:rPr lang="en-CA" sz="16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“Battery electric vehicle acquisition timeframes in Canadian fleets” (</a:t>
            </a:r>
            <a:r>
              <a:rPr lang="en-CA" sz="1600" i="1"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Transportation Planning and Technology</a:t>
            </a:r>
            <a:r>
              <a:rPr lang="en-CA" sz="16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CA" sz="1600" kern="100"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endParaRPr>
          </a:p>
          <a:p>
            <a:pPr marL="182880" marR="0" algn="just">
              <a:buNone/>
            </a:pPr>
            <a:r>
              <a:rPr lang="en-CA" sz="16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“Examining the Variability of Crossing Times for Canadian Trucks at the Three Major Canada–U.S. Border Crossings” (</a:t>
            </a:r>
            <a:r>
              <a:rPr lang="en-CA" sz="1600" i="1"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Professional Geographer</a:t>
            </a:r>
            <a:r>
              <a:rPr lang="en-CA" sz="16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a:t>
            </a:r>
          </a:p>
          <a:p>
            <a:pPr marL="0" marR="0" algn="just">
              <a:spcBef>
                <a:spcPts val="1200"/>
              </a:spcBef>
              <a:buNone/>
            </a:pPr>
            <a:r>
              <a:rPr lang="en-CA" sz="1800" b="1" i="1" kern="100" dirty="0" err="1">
                <a:solidFill>
                  <a:schemeClr val="accent4">
                    <a:lumMod val="75000"/>
                  </a:schemeClr>
                </a:solidFill>
                <a:effectLst/>
                <a:ea typeface="Calibri" panose="020F0502020204030204" pitchFamily="34" charset="0"/>
                <a:cs typeface="Times New Roman" panose="02020603050405020304" pitchFamily="18" charset="0"/>
              </a:rPr>
              <a:t>Saiedeh</a:t>
            </a:r>
            <a:r>
              <a:rPr lang="en-CA" sz="1800" b="1" i="1" kern="100" dirty="0">
                <a:solidFill>
                  <a:schemeClr val="accent4">
                    <a:lumMod val="75000"/>
                  </a:schemeClr>
                </a:solidFill>
                <a:effectLst/>
                <a:ea typeface="Calibri" panose="020F0502020204030204" pitchFamily="34" charset="0"/>
                <a:cs typeface="Times New Roman" panose="02020603050405020304" pitchFamily="18" charset="0"/>
              </a:rPr>
              <a:t> Razavi</a:t>
            </a:r>
            <a:r>
              <a:rPr lang="en-CA" sz="1800" kern="100" dirty="0">
                <a:solidFill>
                  <a:schemeClr val="accent4">
                    <a:lumMod val="75000"/>
                  </a:schemeClr>
                </a:solidFill>
                <a:effectLst/>
                <a:ea typeface="Calibri" panose="020F0502020204030204" pitchFamily="34" charset="0"/>
                <a:cs typeface="Times New Roman" panose="02020603050405020304" pitchFamily="18" charset="0"/>
              </a:rPr>
              <a:t> </a:t>
            </a:r>
            <a:r>
              <a:rPr lang="en-CA" sz="1800" kern="100" dirty="0">
                <a:effectLst/>
                <a:ea typeface="Calibri" panose="020F0502020204030204" pitchFamily="34" charset="0"/>
                <a:cs typeface="Times New Roman" panose="02020603050405020304" pitchFamily="18" charset="0"/>
              </a:rPr>
              <a:t>is near </a:t>
            </a:r>
            <a:r>
              <a:rPr lang="en-CA" sz="1800" b="1" i="1" kern="100" dirty="0" err="1">
                <a:effectLst/>
                <a:ea typeface="Calibri" panose="020F0502020204030204" pitchFamily="34" charset="0"/>
                <a:cs typeface="Times New Roman" panose="02020603050405020304" pitchFamily="18" charset="0"/>
              </a:rPr>
              <a:t>Maoh</a:t>
            </a:r>
            <a:r>
              <a:rPr lang="en-CA" sz="1800" b="1" i="1" kern="100" dirty="0">
                <a:ea typeface="Calibri" panose="020F0502020204030204" pitchFamily="34" charset="0"/>
                <a:cs typeface="Times New Roman" panose="02020603050405020304" pitchFamily="18" charset="0"/>
              </a:rPr>
              <a:t>. </a:t>
            </a:r>
            <a:r>
              <a:rPr lang="en-CA" sz="1800" kern="100" dirty="0">
                <a:ea typeface="Calibri" panose="020F0502020204030204" pitchFamily="34" charset="0"/>
                <a:cs typeface="Times New Roman" panose="02020603050405020304" pitchFamily="18" charset="0"/>
              </a:rPr>
              <a:t>H</a:t>
            </a:r>
            <a:r>
              <a:rPr lang="en-CA" sz="1800" kern="100" dirty="0">
                <a:effectLst/>
                <a:ea typeface="Calibri" panose="020F0502020204030204" pitchFamily="34" charset="0"/>
                <a:cs typeface="Times New Roman" panose="02020603050405020304" pitchFamily="18" charset="0"/>
              </a:rPr>
              <a:t>is research seems similar:</a:t>
            </a:r>
          </a:p>
          <a:p>
            <a:pPr marL="182880" marR="0" algn="just">
              <a:buNone/>
            </a:pPr>
            <a:r>
              <a:rPr lang="en-CA" sz="1600" kern="10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“Adoption patterns of autonomous technologies in Logistics: evidence for Niagara Region.” (Transportation Letters)</a:t>
            </a:r>
          </a:p>
          <a:p>
            <a:pPr marL="0" marR="0" indent="0" algn="just">
              <a:lnSpc>
                <a:spcPct val="115000"/>
              </a:lnSpc>
              <a:spcAft>
                <a:spcPts val="600"/>
              </a:spcAft>
              <a:buNone/>
            </a:pPr>
            <a:r>
              <a:rPr lang="en-CA" sz="1600" kern="10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rPr>
              <a:t>“Transportation data visualization with a focus on freight: a literature review” (Transportation Planning and Technology)</a:t>
            </a:r>
          </a:p>
          <a:p>
            <a:pPr marL="182880" marR="0" algn="just">
              <a:lnSpc>
                <a:spcPct val="107000"/>
              </a:lnSpc>
              <a:spcAft>
                <a:spcPts val="600"/>
              </a:spcAft>
              <a:buNone/>
            </a:pPr>
            <a:endParaRPr lang="en-CA" sz="1700" kern="100" dirty="0">
              <a:solidFill>
                <a:srgbClr val="0070C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CA" sz="1800" b="1" dirty="0">
              <a:solidFill>
                <a:srgbClr val="7030A0"/>
              </a:solidFill>
              <a:latin typeface="Times New Roman" panose="02020603050405020304" pitchFamily="18" charset="0"/>
              <a:ea typeface="Calibri" panose="020F0502020204030204" pitchFamily="34" charset="0"/>
            </a:endParaRPr>
          </a:p>
          <a:p>
            <a:pPr marL="0" indent="0">
              <a:buNone/>
            </a:pPr>
            <a:endParaRPr lang="en-CA" b="1" dirty="0">
              <a:solidFill>
                <a:srgbClr val="7030A0"/>
              </a:solidFill>
            </a:endParaRPr>
          </a:p>
        </p:txBody>
      </p:sp>
      <p:pic>
        <p:nvPicPr>
          <p:cNvPr id="4" name="Picture 3">
            <a:extLst>
              <a:ext uri="{FF2B5EF4-FFF2-40B4-BE49-F238E27FC236}">
                <a16:creationId xmlns:a16="http://schemas.microsoft.com/office/drawing/2014/main" id="{18D252CD-E35A-29C4-9957-843A1F9C4784}"/>
              </a:ext>
            </a:extLst>
          </p:cNvPr>
          <p:cNvPicPr>
            <a:picLocks noChangeAspect="1"/>
          </p:cNvPicPr>
          <p:nvPr/>
        </p:nvPicPr>
        <p:blipFill>
          <a:blip r:embed="rId3"/>
          <a:stretch>
            <a:fillRect/>
          </a:stretch>
        </p:blipFill>
        <p:spPr>
          <a:xfrm>
            <a:off x="282176" y="965413"/>
            <a:ext cx="4888913" cy="5802667"/>
          </a:xfrm>
          <a:prstGeom prst="rect">
            <a:avLst/>
          </a:prstGeom>
        </p:spPr>
      </p:pic>
    </p:spTree>
    <p:extLst>
      <p:ext uri="{BB962C8B-B14F-4D97-AF65-F5344CB8AC3E}">
        <p14:creationId xmlns:p14="http://schemas.microsoft.com/office/powerpoint/2010/main" val="3969472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FDB2B34-EBB7-936D-E208-A67884559C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C66BD8-321A-1196-2BCB-4E2560D46DDC}"/>
              </a:ext>
            </a:extLst>
          </p:cNvPr>
          <p:cNvSpPr>
            <a:spLocks noGrp="1"/>
          </p:cNvSpPr>
          <p:nvPr>
            <p:ph type="title"/>
          </p:nvPr>
        </p:nvSpPr>
        <p:spPr>
          <a:xfrm>
            <a:off x="594585" y="328054"/>
            <a:ext cx="10530615" cy="546576"/>
          </a:xfrm>
        </p:spPr>
        <p:txBody>
          <a:bodyPr>
            <a:normAutofit/>
          </a:bodyPr>
          <a:lstStyle/>
          <a:p>
            <a:r>
              <a:rPr lang="en-US" sz="2800" b="1" dirty="0"/>
              <a:t>PART 2 - </a:t>
            </a:r>
            <a:r>
              <a:rPr lang="en-CA" sz="2800" b="1" dirty="0">
                <a:latin typeface="Avenir Next LT Pro (Body)"/>
                <a:ea typeface="Calibri" panose="020F0502020204030204" pitchFamily="34" charset="0"/>
              </a:rPr>
              <a:t>Parallels with </a:t>
            </a:r>
            <a:r>
              <a:rPr lang="en-CA" sz="2800" b="1" i="1" dirty="0">
                <a:latin typeface="Avenir Next LT Pro (Body)"/>
                <a:ea typeface="Calibri" panose="020F0502020204030204" pitchFamily="34" charset="0"/>
              </a:rPr>
              <a:t>Linked Literature Analysis</a:t>
            </a:r>
            <a:endParaRPr lang="en-CA" sz="2800" b="1" dirty="0"/>
          </a:p>
        </p:txBody>
      </p:sp>
      <p:sp>
        <p:nvSpPr>
          <p:cNvPr id="3" name="Content Placeholder 2">
            <a:extLst>
              <a:ext uri="{FF2B5EF4-FFF2-40B4-BE49-F238E27FC236}">
                <a16:creationId xmlns:a16="http://schemas.microsoft.com/office/drawing/2014/main" id="{8F5E04B1-D0D2-658D-0FDB-4D6E6A83880B}"/>
              </a:ext>
            </a:extLst>
          </p:cNvPr>
          <p:cNvSpPr>
            <a:spLocks noGrp="1"/>
          </p:cNvSpPr>
          <p:nvPr>
            <p:ph idx="1"/>
          </p:nvPr>
        </p:nvSpPr>
        <p:spPr>
          <a:xfrm>
            <a:off x="594585" y="3096570"/>
            <a:ext cx="10980000" cy="546576"/>
          </a:xfrm>
          <a:solidFill>
            <a:srgbClr val="CCCCFF"/>
          </a:solidFill>
          <a:ln w="9525">
            <a:solidFill>
              <a:schemeClr val="bg1">
                <a:lumMod val="65000"/>
              </a:schemeClr>
            </a:solidFill>
          </a:ln>
        </p:spPr>
        <p:txBody>
          <a:bodyPr>
            <a:normAutofit lnSpcReduction="10000"/>
          </a:bodyPr>
          <a:lstStyle/>
          <a:p>
            <a:pPr marL="0" indent="0" algn="ctr">
              <a:buClr>
                <a:srgbClr val="0070C0"/>
              </a:buClr>
              <a:buNone/>
            </a:pPr>
            <a:r>
              <a:rPr lang="en-US" sz="2900" dirty="0"/>
              <a:t>No longer talking about SDGs and Faculties!</a:t>
            </a:r>
            <a:endParaRPr lang="en-CA" sz="2900" dirty="0"/>
          </a:p>
        </p:txBody>
      </p:sp>
    </p:spTree>
    <p:extLst>
      <p:ext uri="{BB962C8B-B14F-4D97-AF65-F5344CB8AC3E}">
        <p14:creationId xmlns:p14="http://schemas.microsoft.com/office/powerpoint/2010/main" val="3746226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41F04EC-8B23-A8D7-C4EA-0C36D6898B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5C006DB-780C-DDC3-B38D-17407D6DF21F}"/>
              </a:ext>
            </a:extLst>
          </p:cNvPr>
          <p:cNvSpPr>
            <a:spLocks noGrp="1"/>
          </p:cNvSpPr>
          <p:nvPr>
            <p:ph type="title"/>
          </p:nvPr>
        </p:nvSpPr>
        <p:spPr>
          <a:xfrm>
            <a:off x="594585" y="328054"/>
            <a:ext cx="10530615" cy="546576"/>
          </a:xfrm>
        </p:spPr>
        <p:txBody>
          <a:bodyPr>
            <a:normAutofit fontScale="90000"/>
          </a:bodyPr>
          <a:lstStyle/>
          <a:p>
            <a:r>
              <a:rPr lang="en-CA" b="1" dirty="0"/>
              <a:t>Parallels with </a:t>
            </a:r>
            <a:r>
              <a:rPr lang="en-CA" b="1" i="1" dirty="0"/>
              <a:t>Linked-Literature Analysis</a:t>
            </a:r>
          </a:p>
        </p:txBody>
      </p:sp>
      <p:sp>
        <p:nvSpPr>
          <p:cNvPr id="4" name="Oval 1">
            <a:extLst>
              <a:ext uri="{FF2B5EF4-FFF2-40B4-BE49-F238E27FC236}">
                <a16:creationId xmlns:a16="http://schemas.microsoft.com/office/drawing/2014/main" id="{C0D6440E-58C0-277F-EBC7-E9298A457D2F}"/>
              </a:ext>
            </a:extLst>
          </p:cNvPr>
          <p:cNvSpPr>
            <a:spLocks noChangeArrowheads="1"/>
          </p:cNvSpPr>
          <p:nvPr/>
        </p:nvSpPr>
        <p:spPr bwMode="auto">
          <a:xfrm>
            <a:off x="6573178" y="2336978"/>
            <a:ext cx="2173801" cy="2173543"/>
          </a:xfrm>
          <a:prstGeom prst="ellipse">
            <a:avLst/>
          </a:prstGeom>
          <a:solidFill>
            <a:srgbClr val="FFC000">
              <a:alpha val="74901"/>
            </a:srgbClr>
          </a:solidFill>
          <a:ln w="12700">
            <a:solidFill>
              <a:srgbClr val="09101D"/>
            </a:solidFill>
            <a:miter lim="800000"/>
            <a:headEnd/>
            <a:tailEnd/>
          </a:ln>
        </p:spPr>
        <p:txBody>
          <a:bodyPr vert="horz" wrap="square" lIns="91440" tIns="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Fish Oil</a:t>
            </a:r>
            <a:endParaRPr kumimoji="0" lang="en-US" altLang="en-US" sz="900" b="0" i="0" u="none" strike="noStrike" cap="none" normalizeH="0" baseline="0" dirty="0">
              <a:ln>
                <a:noFill/>
              </a:ln>
              <a:solidFill>
                <a:schemeClr val="tx1"/>
              </a:solidFill>
              <a:effectLst/>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0" i="1" u="none" strike="noStrike" cap="none" normalizeH="0" baseline="0" dirty="0" err="1">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MeSH</a:t>
            </a:r>
            <a:r>
              <a:rPr kumimoji="0" lang="en-US" altLang="en-US" sz="2000" b="0"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term A</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sp>
        <p:nvSpPr>
          <p:cNvPr id="5" name="Oval 2">
            <a:extLst>
              <a:ext uri="{FF2B5EF4-FFF2-40B4-BE49-F238E27FC236}">
                <a16:creationId xmlns:a16="http://schemas.microsoft.com/office/drawing/2014/main" id="{1DFB0974-0CB8-1399-BAE5-3131A703C5D9}"/>
              </a:ext>
            </a:extLst>
          </p:cNvPr>
          <p:cNvSpPr>
            <a:spLocks noChangeArrowheads="1"/>
          </p:cNvSpPr>
          <p:nvPr/>
        </p:nvSpPr>
        <p:spPr bwMode="auto">
          <a:xfrm>
            <a:off x="9492918" y="2336977"/>
            <a:ext cx="2293121" cy="2173543"/>
          </a:xfrm>
          <a:prstGeom prst="ellipse">
            <a:avLst/>
          </a:prstGeom>
          <a:solidFill>
            <a:srgbClr val="FFC000">
              <a:alpha val="74901"/>
            </a:srgbClr>
          </a:solidFill>
          <a:ln w="12700">
            <a:solidFill>
              <a:srgbClr val="000000"/>
            </a:solidFill>
            <a:miter lim="800000"/>
            <a:headEnd/>
            <a:tailEnd/>
          </a:ln>
        </p:spPr>
        <p:txBody>
          <a:bodyPr vert="horz" wrap="square" lIns="18288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2000" b="1" dirty="0">
                <a:solidFill>
                  <a:srgbClr val="000000"/>
                </a:solidFill>
                <a:latin typeface="Calibri" panose="020F0502020204030204" pitchFamily="34" charset="0"/>
                <a:ea typeface="Calibri" panose="020F0502020204030204" pitchFamily="34" charset="0"/>
                <a:cs typeface="Times New Roman" panose="02020603050405020304" pitchFamily="18" charset="0"/>
              </a:rPr>
              <a:t>Raynaud’s Disease</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2000" i="1" dirty="0" err="1">
                <a:latin typeface="Calibri" panose="020F0502020204030204" pitchFamily="34" charset="0"/>
                <a:ea typeface="Calibri" panose="020F0502020204030204" pitchFamily="34" charset="0"/>
                <a:cs typeface="Calibri" panose="020F0502020204030204" pitchFamily="34" charset="0"/>
              </a:rPr>
              <a:t>MeSH</a:t>
            </a:r>
            <a:r>
              <a:rPr lang="en-US" altLang="en-US" sz="2000" i="1" dirty="0">
                <a:latin typeface="Calibri" panose="020F0502020204030204" pitchFamily="34" charset="0"/>
                <a:ea typeface="Calibri" panose="020F0502020204030204" pitchFamily="34" charset="0"/>
                <a:cs typeface="Calibri" panose="020F0502020204030204" pitchFamily="34" charset="0"/>
              </a:rPr>
              <a:t> term C</a:t>
            </a:r>
          </a:p>
        </p:txBody>
      </p:sp>
      <p:sp>
        <p:nvSpPr>
          <p:cNvPr id="6" name="Oval 1">
            <a:extLst>
              <a:ext uri="{FF2B5EF4-FFF2-40B4-BE49-F238E27FC236}">
                <a16:creationId xmlns:a16="http://schemas.microsoft.com/office/drawing/2014/main" id="{F0279BA3-CAB2-4BA3-7595-8E3FC9756733}"/>
              </a:ext>
            </a:extLst>
          </p:cNvPr>
          <p:cNvSpPr>
            <a:spLocks noChangeArrowheads="1"/>
          </p:cNvSpPr>
          <p:nvPr/>
        </p:nvSpPr>
        <p:spPr bwMode="auto">
          <a:xfrm>
            <a:off x="8092321" y="3423750"/>
            <a:ext cx="2047440" cy="1949201"/>
          </a:xfrm>
          <a:prstGeom prst="ellipse">
            <a:avLst/>
          </a:prstGeom>
          <a:solidFill>
            <a:srgbClr val="4472C4">
              <a:alpha val="32156"/>
            </a:srgbClr>
          </a:solidFill>
          <a:ln w="12700">
            <a:solidFill>
              <a:srgbClr val="09101D"/>
            </a:solidFill>
            <a:miter lim="800000"/>
            <a:headEnd/>
            <a:tailEnd/>
          </a:ln>
        </p:spPr>
        <p:txBody>
          <a:bodyPr vert="horz" wrap="square" lIns="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b="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Blood Circulation</a:t>
            </a:r>
          </a:p>
          <a:p>
            <a:pPr marL="0" marR="0" lvl="0" indent="0" algn="ctr" defTabSz="914400" rtl="0" eaLnBrk="0" fontAlgn="base" latinLnBrk="0" hangingPunct="0">
              <a:lnSpc>
                <a:spcPct val="100000"/>
              </a:lnSpc>
              <a:spcBef>
                <a:spcPct val="0"/>
              </a:spcBef>
              <a:spcAft>
                <a:spcPct val="0"/>
              </a:spcAft>
              <a:buClrTx/>
              <a:buSzTx/>
              <a:buFontTx/>
              <a:buNone/>
              <a:tabLst/>
            </a:pPr>
            <a:r>
              <a:rPr lang="en-US" altLang="en-US" sz="2000" i="1" dirty="0" err="1">
                <a:solidFill>
                  <a:srgbClr val="000000"/>
                </a:solidFill>
                <a:latin typeface="Calibri" panose="020F0502020204030204" pitchFamily="34" charset="0"/>
                <a:ea typeface="Calibri" panose="020F0502020204030204" pitchFamily="34" charset="0"/>
                <a:cs typeface="Times New Roman" panose="02020603050405020304" pitchFamily="18" charset="0"/>
              </a:rPr>
              <a:t>MeSH</a:t>
            </a:r>
            <a:r>
              <a:rPr lang="en-US" altLang="en-US" sz="2000" i="1" dirty="0">
                <a:solidFill>
                  <a:srgbClr val="000000"/>
                </a:solidFill>
                <a:latin typeface="Calibri" panose="020F0502020204030204" pitchFamily="34" charset="0"/>
                <a:ea typeface="Calibri" panose="020F0502020204030204" pitchFamily="34" charset="0"/>
                <a:cs typeface="Times New Roman" panose="02020603050405020304" pitchFamily="18" charset="0"/>
              </a:rPr>
              <a:t> term</a:t>
            </a: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000" i="1" u="none" strike="noStrike" cap="none" normalizeH="0" baseline="0" dirty="0">
                <a:ln>
                  <a:noFill/>
                </a:ln>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a:t>
            </a:r>
            <a:endParaRPr kumimoji="0" lang="en-US" altLang="en-US" sz="2000" i="0" u="none" strike="noStrike" cap="none" normalizeH="0" baseline="0" dirty="0">
              <a:ln>
                <a:noFill/>
              </a:ln>
              <a:solidFill>
                <a:schemeClr val="tx1"/>
              </a:solidFill>
              <a:effectLst/>
              <a:latin typeface="Arial" panose="020B0604020202020204" pitchFamily="34" charset="0"/>
            </a:endParaRPr>
          </a:p>
        </p:txBody>
      </p:sp>
      <p:sp>
        <p:nvSpPr>
          <p:cNvPr id="8" name="Right Brace 7">
            <a:extLst>
              <a:ext uri="{FF2B5EF4-FFF2-40B4-BE49-F238E27FC236}">
                <a16:creationId xmlns:a16="http://schemas.microsoft.com/office/drawing/2014/main" id="{FE45C020-727C-3275-9917-D7057636B996}"/>
              </a:ext>
            </a:extLst>
          </p:cNvPr>
          <p:cNvSpPr/>
          <p:nvPr/>
        </p:nvSpPr>
        <p:spPr>
          <a:xfrm rot="16200000">
            <a:off x="8803659" y="1136228"/>
            <a:ext cx="646282" cy="2025922"/>
          </a:xfrm>
          <a:prstGeom prst="rightBrace">
            <a:avLst>
              <a:gd name="adj1" fmla="val 8333"/>
              <a:gd name="adj2" fmla="val 50386"/>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9" name="TextBox 8">
            <a:extLst>
              <a:ext uri="{FF2B5EF4-FFF2-40B4-BE49-F238E27FC236}">
                <a16:creationId xmlns:a16="http://schemas.microsoft.com/office/drawing/2014/main" id="{5B6631AA-837A-19E7-249A-93A0178AA605}"/>
              </a:ext>
            </a:extLst>
          </p:cNvPr>
          <p:cNvSpPr txBox="1"/>
          <p:nvPr/>
        </p:nvSpPr>
        <p:spPr>
          <a:xfrm>
            <a:off x="7241399" y="5711257"/>
            <a:ext cx="4565235" cy="523220"/>
          </a:xfrm>
          <a:prstGeom prst="rect">
            <a:avLst/>
          </a:prstGeom>
          <a:noFill/>
        </p:spPr>
        <p:txBody>
          <a:bodyPr wrap="square" rtlCol="0">
            <a:spAutoFit/>
          </a:bodyPr>
          <a:lstStyle/>
          <a:p>
            <a:r>
              <a:rPr lang="en-US" sz="2800" dirty="0"/>
              <a:t>Note A </a:t>
            </a:r>
            <a:r>
              <a:rPr lang="en-US" sz="2800" dirty="0">
                <a:sym typeface="Wingdings" panose="05000000000000000000" pitchFamily="2" charset="2"/>
              </a:rPr>
              <a:t> B  C linkage</a:t>
            </a:r>
            <a:endParaRPr lang="en-CA" sz="2800" dirty="0"/>
          </a:p>
        </p:txBody>
      </p:sp>
      <p:sp>
        <p:nvSpPr>
          <p:cNvPr id="10" name="TextBox 9">
            <a:extLst>
              <a:ext uri="{FF2B5EF4-FFF2-40B4-BE49-F238E27FC236}">
                <a16:creationId xmlns:a16="http://schemas.microsoft.com/office/drawing/2014/main" id="{30AF0516-772B-9083-E03B-14AE606B240B}"/>
              </a:ext>
            </a:extLst>
          </p:cNvPr>
          <p:cNvSpPr txBox="1"/>
          <p:nvPr/>
        </p:nvSpPr>
        <p:spPr>
          <a:xfrm>
            <a:off x="7394793" y="1338047"/>
            <a:ext cx="3442496" cy="523220"/>
          </a:xfrm>
          <a:prstGeom prst="rect">
            <a:avLst/>
          </a:prstGeom>
          <a:noFill/>
        </p:spPr>
        <p:txBody>
          <a:bodyPr wrap="square" rtlCol="0">
            <a:spAutoFit/>
          </a:bodyPr>
          <a:lstStyle/>
          <a:p>
            <a:r>
              <a:rPr lang="en-US" sz="2800" i="1" dirty="0"/>
              <a:t>Potential discovery?</a:t>
            </a:r>
            <a:endParaRPr lang="en-CA" i="1" dirty="0"/>
          </a:p>
        </p:txBody>
      </p:sp>
      <p:sp>
        <p:nvSpPr>
          <p:cNvPr id="3" name="Content Placeholder 2">
            <a:extLst>
              <a:ext uri="{FF2B5EF4-FFF2-40B4-BE49-F238E27FC236}">
                <a16:creationId xmlns:a16="http://schemas.microsoft.com/office/drawing/2014/main" id="{A3053E27-CBA7-A3B3-5882-32AF99BC6DB6}"/>
              </a:ext>
            </a:extLst>
          </p:cNvPr>
          <p:cNvSpPr>
            <a:spLocks noGrp="1"/>
          </p:cNvSpPr>
          <p:nvPr>
            <p:ph idx="1"/>
          </p:nvPr>
        </p:nvSpPr>
        <p:spPr>
          <a:xfrm>
            <a:off x="594586" y="1040524"/>
            <a:ext cx="5810298" cy="5489421"/>
          </a:xfrm>
          <a:ln w="9525">
            <a:solidFill>
              <a:schemeClr val="bg1">
                <a:lumMod val="65000"/>
              </a:schemeClr>
            </a:solidFill>
          </a:ln>
        </p:spPr>
        <p:txBody>
          <a:bodyPr>
            <a:normAutofit fontScale="92500" lnSpcReduction="10000"/>
          </a:bodyPr>
          <a:lstStyle/>
          <a:p>
            <a:pPr marL="0" indent="0" algn="ctr">
              <a:buNone/>
            </a:pPr>
            <a:r>
              <a:rPr lang="en-US" sz="2400" b="1" dirty="0">
                <a:ea typeface="Calibri" panose="020F0502020204030204" pitchFamily="34" charset="0"/>
              </a:rPr>
              <a:t>Don Swanson</a:t>
            </a: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endParaRPr lang="en-US" sz="2400" dirty="0">
              <a:ea typeface="Calibri" panose="020F0502020204030204" pitchFamily="34" charset="0"/>
            </a:endParaRPr>
          </a:p>
          <a:p>
            <a:pPr marL="0" indent="0">
              <a:buNone/>
            </a:pPr>
            <a:r>
              <a:rPr lang="en-US" sz="2200" i="1" dirty="0">
                <a:ea typeface="Calibri" panose="020F0502020204030204" pitchFamily="34" charset="0"/>
              </a:rPr>
              <a:t>“Undiscovered Public Knowledge”</a:t>
            </a:r>
            <a:r>
              <a:rPr lang="en-US" sz="2200" dirty="0">
                <a:ea typeface="Calibri" panose="020F0502020204030204" pitchFamily="34" charset="0"/>
              </a:rPr>
              <a:t> in PubMed</a:t>
            </a:r>
          </a:p>
          <a:p>
            <a:pPr marL="274320" indent="-274320">
              <a:buClr>
                <a:srgbClr val="00B0F0"/>
              </a:buClr>
            </a:pPr>
            <a:r>
              <a:rPr lang="en-US" sz="2200" dirty="0">
                <a:ea typeface="Calibri" panose="020F0502020204030204" pitchFamily="34" charset="0"/>
              </a:rPr>
              <a:t>Fish Oil and Raynaud’s Disease (1986)</a:t>
            </a:r>
          </a:p>
          <a:p>
            <a:pPr marL="274320" indent="-274320">
              <a:buClr>
                <a:srgbClr val="00B0F0"/>
              </a:buClr>
            </a:pPr>
            <a:r>
              <a:rPr lang="en-CA" sz="2200" dirty="0">
                <a:ea typeface="Calibri" panose="020F0502020204030204" pitchFamily="34" charset="0"/>
              </a:rPr>
              <a:t>Migraine and magnesium</a:t>
            </a:r>
            <a:endParaRPr lang="en-US" sz="2200" dirty="0">
              <a:ea typeface="Calibri" panose="020F0502020204030204" pitchFamily="34" charset="0"/>
            </a:endParaRPr>
          </a:p>
          <a:p>
            <a:pPr marL="274320" indent="-274320">
              <a:buClr>
                <a:srgbClr val="00B0F0"/>
              </a:buClr>
            </a:pPr>
            <a:r>
              <a:rPr lang="en-CA" sz="2200" dirty="0">
                <a:ea typeface="Calibri" panose="020F0502020204030204" pitchFamily="34" charset="0"/>
              </a:rPr>
              <a:t>Somatomedin C and arginine</a:t>
            </a:r>
          </a:p>
        </p:txBody>
      </p:sp>
      <p:pic>
        <p:nvPicPr>
          <p:cNvPr id="3074" name="Picture 2" descr="Don R. Swanson. ">
            <a:extLst>
              <a:ext uri="{FF2B5EF4-FFF2-40B4-BE49-F238E27FC236}">
                <a16:creationId xmlns:a16="http://schemas.microsoft.com/office/drawing/2014/main" id="{F0321491-9EB2-D4CF-E607-71E0465487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53060" y="1488327"/>
            <a:ext cx="4544231" cy="3111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0947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07B1BE1-BDC5-38CA-151E-04AF0E6C56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439766-BF20-C064-F8A4-4255A28C22FD}"/>
              </a:ext>
            </a:extLst>
          </p:cNvPr>
          <p:cNvSpPr>
            <a:spLocks noGrp="1"/>
          </p:cNvSpPr>
          <p:nvPr>
            <p:ph type="title"/>
          </p:nvPr>
        </p:nvSpPr>
        <p:spPr>
          <a:xfrm>
            <a:off x="594585" y="328054"/>
            <a:ext cx="10530615" cy="546576"/>
          </a:xfrm>
        </p:spPr>
        <p:txBody>
          <a:bodyPr>
            <a:normAutofit fontScale="90000"/>
          </a:bodyPr>
          <a:lstStyle/>
          <a:p>
            <a:r>
              <a:rPr lang="en-US" b="1" dirty="0"/>
              <a:t>Similar patterns can be applied to Schol Comm</a:t>
            </a:r>
            <a:endParaRPr lang="en-CA" b="1" dirty="0"/>
          </a:p>
        </p:txBody>
      </p:sp>
      <p:sp>
        <p:nvSpPr>
          <p:cNvPr id="3" name="Content Placeholder 2">
            <a:extLst>
              <a:ext uri="{FF2B5EF4-FFF2-40B4-BE49-F238E27FC236}">
                <a16:creationId xmlns:a16="http://schemas.microsoft.com/office/drawing/2014/main" id="{BA2097A1-6425-DC3D-4B71-273B90B28C88}"/>
              </a:ext>
            </a:extLst>
          </p:cNvPr>
          <p:cNvSpPr>
            <a:spLocks noGrp="1"/>
          </p:cNvSpPr>
          <p:nvPr>
            <p:ph idx="1"/>
          </p:nvPr>
        </p:nvSpPr>
        <p:spPr>
          <a:xfrm>
            <a:off x="594585" y="1004489"/>
            <a:ext cx="11238561" cy="5489421"/>
          </a:xfrm>
          <a:ln w="9525">
            <a:solidFill>
              <a:schemeClr val="bg1">
                <a:lumMod val="65000"/>
              </a:schemeClr>
            </a:solidFill>
          </a:ln>
        </p:spPr>
        <p:txBody>
          <a:bodyPr/>
          <a:lstStyle/>
          <a:p>
            <a:pPr marL="0" marR="0" lvl="0" indent="0" algn="just">
              <a:lnSpc>
                <a:spcPct val="115000"/>
              </a:lnSpc>
              <a:buNone/>
            </a:pPr>
            <a:r>
              <a:rPr lang="en-CA" sz="2000" kern="100" dirty="0">
                <a:effectLst/>
                <a:ea typeface="Calibri" panose="020F0502020204030204" pitchFamily="34" charset="0"/>
                <a:cs typeface="Times New Roman" panose="02020603050405020304" pitchFamily="18" charset="0"/>
              </a:rPr>
              <a:t>Finding potential collaborators across Faculties is an instance of Swanson’s LLA technique.</a:t>
            </a:r>
          </a:p>
          <a:p>
            <a:pPr marL="548640" marR="0" lvl="0" indent="-365760" algn="just">
              <a:lnSpc>
                <a:spcPct val="115000"/>
              </a:lnSpc>
              <a:buClr>
                <a:srgbClr val="00B0F0"/>
              </a:buClr>
              <a:buFont typeface="Courier New" panose="02070309020205020404" pitchFamily="49" charset="0"/>
              <a:buChar char="o"/>
            </a:pPr>
            <a:r>
              <a:rPr lang="en-CA" sz="2000" kern="100" dirty="0">
                <a:ea typeface="Calibri" panose="020F0502020204030204" pitchFamily="34" charset="0"/>
                <a:cs typeface="Times New Roman" panose="02020603050405020304" pitchFamily="18" charset="0"/>
              </a:rPr>
              <a:t>So LLA is not restricted to PubMed or biomedicine.</a:t>
            </a:r>
          </a:p>
          <a:p>
            <a:pPr marL="548640" marR="0" lvl="0" indent="-365760" algn="just">
              <a:lnSpc>
                <a:spcPct val="115000"/>
              </a:lnSpc>
              <a:buClr>
                <a:srgbClr val="00B0F0"/>
              </a:buClr>
              <a:buFont typeface="Courier New" panose="02070309020205020404" pitchFamily="49" charset="0"/>
              <a:buChar char="o"/>
            </a:pPr>
            <a:r>
              <a:rPr lang="en-CA" sz="2000" kern="100" dirty="0">
                <a:effectLst/>
                <a:ea typeface="Calibri" panose="020F0502020204030204" pitchFamily="34" charset="0"/>
                <a:cs typeface="Times New Roman" panose="02020603050405020304" pitchFamily="18" charset="0"/>
              </a:rPr>
              <a:t>We can apply hypothesis-generation in Bibliometrics.</a:t>
            </a:r>
          </a:p>
          <a:p>
            <a:pPr marL="0" marR="0" lvl="0" indent="0" algn="just">
              <a:lnSpc>
                <a:spcPct val="115000"/>
              </a:lnSpc>
              <a:buNone/>
            </a:pPr>
            <a:endParaRPr lang="en-CA" sz="2000" kern="100" dirty="0">
              <a:ea typeface="Calibri" panose="020F0502020204030204" pitchFamily="34" charset="0"/>
              <a:cs typeface="Times New Roman" panose="02020603050405020304" pitchFamily="18" charset="0"/>
            </a:endParaRPr>
          </a:p>
          <a:p>
            <a:pPr marL="0" marR="0" lvl="0" indent="0" algn="just">
              <a:lnSpc>
                <a:spcPct val="115000"/>
              </a:lnSpc>
              <a:buNone/>
            </a:pPr>
            <a:r>
              <a:rPr lang="en-CA" sz="2000" kern="100" dirty="0">
                <a:ea typeface="Calibri" panose="020F0502020204030204" pitchFamily="34" charset="0"/>
                <a:cs typeface="Times New Roman" panose="02020603050405020304" pitchFamily="18" charset="0"/>
              </a:rPr>
              <a:t>Further possibilities:</a:t>
            </a:r>
            <a:endParaRPr lang="en-CA" sz="2000" kern="100" dirty="0">
              <a:effectLst/>
              <a:ea typeface="Calibri" panose="020F0502020204030204" pitchFamily="34" charset="0"/>
              <a:cs typeface="Times New Roman" panose="02020603050405020304" pitchFamily="18" charset="0"/>
            </a:endParaRPr>
          </a:p>
          <a:p>
            <a:pPr marL="548640" marR="0" lvl="0" indent="-365760" algn="just">
              <a:lnSpc>
                <a:spcPct val="115000"/>
              </a:lnSpc>
              <a:buClr>
                <a:srgbClr val="00B0F0"/>
              </a:buClr>
              <a:buFont typeface="Courier New" panose="02070309020205020404" pitchFamily="49" charset="0"/>
              <a:buChar char="o"/>
            </a:pPr>
            <a:r>
              <a:rPr lang="en-CA" sz="2000" b="1" kern="100" dirty="0">
                <a:effectLst/>
                <a:ea typeface="Calibri" panose="020F0502020204030204" pitchFamily="34" charset="0"/>
                <a:cs typeface="Times New Roman" panose="02020603050405020304" pitchFamily="18" charset="0"/>
              </a:rPr>
              <a:t>One-node A-B-C </a:t>
            </a:r>
            <a:r>
              <a:rPr lang="en-CA" sz="2000" kern="100" dirty="0">
                <a:effectLst/>
                <a:ea typeface="Calibri" panose="020F0502020204030204" pitchFamily="34" charset="0"/>
                <a:cs typeface="Times New Roman" panose="02020603050405020304" pitchFamily="18" charset="0"/>
              </a:rPr>
              <a:t>(Swanson’s original Linked-Literature Analysis)</a:t>
            </a:r>
          </a:p>
          <a:p>
            <a:pPr marL="548640" marR="0" lvl="0" indent="-365760" algn="l">
              <a:lnSpc>
                <a:spcPct val="115000"/>
              </a:lnSpc>
              <a:buClr>
                <a:srgbClr val="00B0F0"/>
              </a:buClr>
              <a:buFont typeface="Courier New" panose="02070309020205020404" pitchFamily="49" charset="0"/>
              <a:buChar char="o"/>
            </a:pPr>
            <a:r>
              <a:rPr lang="en-CA" sz="2000" b="1" kern="100" dirty="0">
                <a:effectLst/>
                <a:ea typeface="Calibri" panose="020F0502020204030204" pitchFamily="34" charset="0"/>
                <a:cs typeface="Times New Roman" panose="02020603050405020304" pitchFamily="18" charset="0"/>
              </a:rPr>
              <a:t>Two-node A-B-C </a:t>
            </a:r>
            <a:r>
              <a:rPr lang="en-CA" sz="2000" kern="100" dirty="0">
                <a:effectLst/>
                <a:ea typeface="Calibri" panose="020F0502020204030204" pitchFamily="34" charset="0"/>
                <a:cs typeface="Times New Roman" panose="02020603050405020304" pitchFamily="18" charset="0"/>
              </a:rPr>
              <a:t>(</a:t>
            </a:r>
            <a:r>
              <a:rPr lang="en-CA" sz="2000" kern="100" dirty="0" err="1">
                <a:effectLst/>
                <a:ea typeface="Calibri" panose="020F0502020204030204" pitchFamily="34" charset="0"/>
                <a:cs typeface="Times New Roman" panose="02020603050405020304" pitchFamily="18" charset="0"/>
              </a:rPr>
              <a:t>Smalheiser’s</a:t>
            </a:r>
            <a:r>
              <a:rPr lang="en-CA" sz="2000" kern="100" dirty="0">
                <a:effectLst/>
                <a:ea typeface="Calibri" panose="020F0502020204030204" pitchFamily="34" charset="0"/>
                <a:cs typeface="Times New Roman" panose="02020603050405020304" pitchFamily="18" charset="0"/>
              </a:rPr>
              <a:t> ARROWSMITH tool)</a:t>
            </a:r>
          </a:p>
          <a:p>
            <a:pPr marL="548640" marR="0" lvl="0" indent="-365760" algn="just">
              <a:lnSpc>
                <a:spcPct val="115000"/>
              </a:lnSpc>
              <a:buClr>
                <a:srgbClr val="00B0F0"/>
              </a:buClr>
              <a:buFont typeface="Courier New" panose="02070309020205020404" pitchFamily="49" charset="0"/>
              <a:buChar char="o"/>
            </a:pPr>
            <a:r>
              <a:rPr lang="en-CA" sz="2000" b="1" kern="100" dirty="0">
                <a:effectLst/>
                <a:ea typeface="Calibri" panose="020F0502020204030204" pitchFamily="34" charset="0"/>
                <a:cs typeface="Times New Roman" panose="02020603050405020304" pitchFamily="18" charset="0"/>
              </a:rPr>
              <a:t>Multi-step paths </a:t>
            </a:r>
            <a:r>
              <a:rPr lang="en-CA" sz="2000" kern="100" dirty="0">
                <a:effectLst/>
                <a:ea typeface="Calibri" panose="020F0502020204030204" pitchFamily="34" charset="0"/>
                <a:cs typeface="Times New Roman" panose="02020603050405020304" pitchFamily="18" charset="0"/>
              </a:rPr>
              <a:t>(Baek et al., 2017; Hossain et al., 2012; Sebastian, Siew, &amp; </a:t>
            </a:r>
            <a:r>
              <a:rPr lang="en-CA" sz="2000" kern="100" dirty="0" err="1">
                <a:effectLst/>
                <a:ea typeface="Calibri" panose="020F0502020204030204" pitchFamily="34" charset="0"/>
                <a:cs typeface="Times New Roman" panose="02020603050405020304" pitchFamily="18" charset="0"/>
              </a:rPr>
              <a:t>Orimaye</a:t>
            </a:r>
            <a:r>
              <a:rPr lang="en-CA" sz="2000" kern="100" dirty="0">
                <a:effectLst/>
                <a:ea typeface="Calibri" panose="020F0502020204030204" pitchFamily="34" charset="0"/>
                <a:cs typeface="Times New Roman" panose="02020603050405020304" pitchFamily="18" charset="0"/>
              </a:rPr>
              <a:t>, 2017)</a:t>
            </a:r>
          </a:p>
          <a:p>
            <a:pPr marL="548640" marR="0" lvl="0" indent="-365760" algn="just">
              <a:lnSpc>
                <a:spcPct val="115000"/>
              </a:lnSpc>
              <a:spcAft>
                <a:spcPts val="600"/>
              </a:spcAft>
              <a:buClr>
                <a:srgbClr val="00B0F0"/>
              </a:buClr>
              <a:buFont typeface="Courier New" panose="02070309020205020404" pitchFamily="49" charset="0"/>
              <a:buChar char="o"/>
            </a:pPr>
            <a:r>
              <a:rPr lang="en-CA" sz="2000" kern="100" dirty="0">
                <a:effectLst/>
                <a:ea typeface="Calibri" panose="020F0502020204030204" pitchFamily="34" charset="0"/>
                <a:cs typeface="Times New Roman" panose="02020603050405020304" pitchFamily="18" charset="0"/>
              </a:rPr>
              <a:t>Ranking of </a:t>
            </a:r>
            <a:r>
              <a:rPr lang="en-CA" sz="2000" b="1" kern="100" dirty="0">
                <a:effectLst/>
                <a:ea typeface="Calibri" panose="020F0502020204030204" pitchFamily="34" charset="0"/>
                <a:cs typeface="Times New Roman" panose="02020603050405020304" pitchFamily="18" charset="0"/>
              </a:rPr>
              <a:t>shared/implicit relationships </a:t>
            </a:r>
            <a:r>
              <a:rPr lang="en-CA" sz="2000" kern="100" dirty="0">
                <a:effectLst/>
                <a:ea typeface="Calibri" panose="020F0502020204030204" pitchFamily="34" charset="0"/>
                <a:cs typeface="Times New Roman" panose="02020603050405020304" pitchFamily="18" charset="0"/>
              </a:rPr>
              <a:t>(Wren et al. 2004)</a:t>
            </a:r>
          </a:p>
          <a:p>
            <a:pPr marL="0" indent="0">
              <a:buNone/>
            </a:pPr>
            <a:endParaRPr lang="en-CA" dirty="0"/>
          </a:p>
        </p:txBody>
      </p:sp>
    </p:spTree>
    <p:extLst>
      <p:ext uri="{BB962C8B-B14F-4D97-AF65-F5344CB8AC3E}">
        <p14:creationId xmlns:p14="http://schemas.microsoft.com/office/powerpoint/2010/main" val="12831505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C4E2C72-4D49-A63F-92BD-02F216A2ED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312839-874D-A68E-8474-036C305B164B}"/>
              </a:ext>
            </a:extLst>
          </p:cNvPr>
          <p:cNvSpPr>
            <a:spLocks noGrp="1"/>
          </p:cNvSpPr>
          <p:nvPr>
            <p:ph type="title"/>
          </p:nvPr>
        </p:nvSpPr>
        <p:spPr>
          <a:xfrm>
            <a:off x="594585" y="328054"/>
            <a:ext cx="10530615" cy="546576"/>
          </a:xfrm>
        </p:spPr>
        <p:txBody>
          <a:bodyPr>
            <a:normAutofit fontScale="90000"/>
          </a:bodyPr>
          <a:lstStyle/>
          <a:p>
            <a:r>
              <a:rPr lang="en-US" b="1" dirty="0"/>
              <a:t>Can LLA be automated?</a:t>
            </a:r>
            <a:endParaRPr lang="en-CA" b="1" dirty="0"/>
          </a:p>
        </p:txBody>
      </p:sp>
      <p:sp>
        <p:nvSpPr>
          <p:cNvPr id="3" name="Content Placeholder 2">
            <a:extLst>
              <a:ext uri="{FF2B5EF4-FFF2-40B4-BE49-F238E27FC236}">
                <a16:creationId xmlns:a16="http://schemas.microsoft.com/office/drawing/2014/main" id="{E5585260-E4D6-6C56-F674-58F87C13F7D3}"/>
              </a:ext>
            </a:extLst>
          </p:cNvPr>
          <p:cNvSpPr>
            <a:spLocks noGrp="1"/>
          </p:cNvSpPr>
          <p:nvPr>
            <p:ph idx="1"/>
          </p:nvPr>
        </p:nvSpPr>
        <p:spPr>
          <a:xfrm>
            <a:off x="594585" y="4269070"/>
            <a:ext cx="11062613" cy="2260876"/>
          </a:xfrm>
          <a:ln w="9525">
            <a:solidFill>
              <a:schemeClr val="bg1">
                <a:lumMod val="65000"/>
              </a:schemeClr>
            </a:solidFill>
          </a:ln>
        </p:spPr>
        <p:txBody>
          <a:bodyPr>
            <a:noAutofit/>
          </a:bodyPr>
          <a:lstStyle/>
          <a:p>
            <a:pPr marL="0" indent="0">
              <a:spcBef>
                <a:spcPts val="0"/>
              </a:spcBef>
              <a:buNone/>
            </a:pPr>
            <a:r>
              <a:rPr lang="en-US" sz="1800" b="1" dirty="0"/>
              <a:t>BITOLA</a:t>
            </a:r>
            <a:r>
              <a:rPr lang="en-US" sz="1800" dirty="0"/>
              <a:t> - Biomedical Discovery Support System</a:t>
            </a:r>
          </a:p>
          <a:p>
            <a:pPr marL="274320" lvl="1" indent="0">
              <a:buNone/>
            </a:pPr>
            <a:r>
              <a:rPr lang="en-CA" sz="1800" b="0" i="0" dirty="0">
                <a:solidFill>
                  <a:srgbClr val="323232"/>
                </a:solidFill>
                <a:effectLst/>
                <a:latin typeface="Arial" panose="020B0604020202020204" pitchFamily="34" charset="0"/>
              </a:rPr>
              <a:t>University of Ljubljana, Slovenia - </a:t>
            </a:r>
            <a:r>
              <a:rPr lang="en-US" sz="1800" i="1" dirty="0"/>
              <a:t>circa 2005</a:t>
            </a:r>
            <a:endParaRPr lang="en-CA" sz="1800" i="1" dirty="0"/>
          </a:p>
          <a:p>
            <a:pPr marL="274320" lvl="1" indent="0">
              <a:buNone/>
            </a:pPr>
            <a:r>
              <a:rPr lang="en-CA" sz="1400" dirty="0">
                <a:solidFill>
                  <a:srgbClr val="0070C0"/>
                </a:solidFill>
                <a:latin typeface="Courier New" panose="02070309020205020404" pitchFamily="49" charset="0"/>
                <a:cs typeface="Courier New" panose="02070309020205020404" pitchFamily="49" charset="0"/>
                <a:hlinkClick r:id="rId3">
                  <a:extLst>
                    <a:ext uri="{A12FA001-AC4F-418D-AE19-62706E023703}">
                      <ahyp:hlinkClr xmlns:ahyp="http://schemas.microsoft.com/office/drawing/2018/hyperlinkcolor" val="tx"/>
                    </a:ext>
                  </a:extLst>
                </a:hlinkClick>
              </a:rPr>
              <a:t>https://ibmi3.mf.uni-lj.si/bitola/</a:t>
            </a:r>
            <a:endParaRPr lang="en-CA" sz="1400" dirty="0">
              <a:solidFill>
                <a:srgbClr val="0070C0"/>
              </a:solidFill>
              <a:latin typeface="Courier New" panose="02070309020205020404" pitchFamily="49" charset="0"/>
              <a:cs typeface="Courier New" panose="02070309020205020404" pitchFamily="49" charset="0"/>
            </a:endParaRPr>
          </a:p>
          <a:p>
            <a:pPr marL="0" indent="0">
              <a:lnSpc>
                <a:spcPct val="100000"/>
              </a:lnSpc>
              <a:spcBef>
                <a:spcPts val="0"/>
              </a:spcBef>
              <a:buNone/>
            </a:pPr>
            <a:endParaRPr lang="en-CA" dirty="0">
              <a:solidFill>
                <a:srgbClr val="0070C0"/>
              </a:solidFill>
              <a:latin typeface="Courier New" panose="02070309020205020404" pitchFamily="49" charset="0"/>
              <a:cs typeface="Courier New" panose="02070309020205020404" pitchFamily="49" charset="0"/>
            </a:endParaRPr>
          </a:p>
          <a:p>
            <a:pPr marL="0" indent="0">
              <a:spcBef>
                <a:spcPts val="0"/>
              </a:spcBef>
              <a:buNone/>
            </a:pPr>
            <a:r>
              <a:rPr lang="en-CA" sz="1800" b="1" dirty="0"/>
              <a:t>ARROWSMITH</a:t>
            </a:r>
          </a:p>
          <a:p>
            <a:pPr marL="274320" lvl="1" indent="0">
              <a:buNone/>
            </a:pPr>
            <a:r>
              <a:rPr lang="en-CA" sz="1800" dirty="0">
                <a:solidFill>
                  <a:srgbClr val="323232"/>
                </a:solidFill>
                <a:latin typeface="Arial" panose="020B0604020202020204" pitchFamily="34" charset="0"/>
              </a:rPr>
              <a:t>University of Illinois</a:t>
            </a:r>
          </a:p>
          <a:p>
            <a:pPr marL="274320" lvl="1" indent="0">
              <a:buNone/>
            </a:pPr>
            <a:r>
              <a:rPr lang="en-CA" sz="1400" dirty="0">
                <a:solidFill>
                  <a:srgbClr val="0070C0"/>
                </a:solidFill>
                <a:latin typeface="Courier New" panose="02070309020205020404" pitchFamily="49" charset="0"/>
                <a:cs typeface="Courier New" panose="02070309020205020404" pitchFamily="49" charset="0"/>
              </a:rPr>
              <a:t>https://arrowsmith.psych.uic.edu/arrowsmith_uic/</a:t>
            </a:r>
          </a:p>
          <a:p>
            <a:pPr marL="0" indent="0">
              <a:buNone/>
            </a:pPr>
            <a:r>
              <a:rPr lang="en-CA" dirty="0">
                <a:solidFill>
                  <a:srgbClr val="0070C0"/>
                </a:solidFill>
                <a:latin typeface="Courier New" panose="02070309020205020404" pitchFamily="49" charset="0"/>
                <a:cs typeface="Courier New" panose="02070309020205020404" pitchFamily="49" charset="0"/>
              </a:rPr>
              <a:t> </a:t>
            </a:r>
          </a:p>
        </p:txBody>
      </p:sp>
      <p:pic>
        <p:nvPicPr>
          <p:cNvPr id="1026" name="Picture 2" descr="ARROWSMITH home page">
            <a:extLst>
              <a:ext uri="{FF2B5EF4-FFF2-40B4-BE49-F238E27FC236}">
                <a16:creationId xmlns:a16="http://schemas.microsoft.com/office/drawing/2014/main" id="{5C5668C2-C753-1641-5F95-A1CAADAC36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81065" y="5251470"/>
            <a:ext cx="4116350" cy="12784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CDE6930-0CF8-D4DA-0C60-9E883839EF8F}"/>
              </a:ext>
            </a:extLst>
          </p:cNvPr>
          <p:cNvSpPr txBox="1"/>
          <p:nvPr/>
        </p:nvSpPr>
        <p:spPr>
          <a:xfrm>
            <a:off x="594585" y="1037816"/>
            <a:ext cx="11062612" cy="3046988"/>
          </a:xfrm>
          <a:prstGeom prst="rect">
            <a:avLst/>
          </a:prstGeom>
          <a:solidFill>
            <a:srgbClr val="CCCCFF"/>
          </a:solidFill>
        </p:spPr>
        <p:txBody>
          <a:bodyPr wrap="square" rtlCol="0">
            <a:spAutoFit/>
          </a:bodyPr>
          <a:lstStyle/>
          <a:p>
            <a:pPr marL="0" marR="0" indent="0" algn="l">
              <a:buNone/>
            </a:pPr>
            <a:r>
              <a:rPr lang="fr-CA" sz="2400" b="1" kern="100" dirty="0">
                <a:effectLst/>
                <a:latin typeface="Times New Roman" panose="02020603050405020304" pitchFamily="18" charset="0"/>
                <a:ea typeface="Calibri" panose="020F0502020204030204" pitchFamily="34" charset="0"/>
                <a:cs typeface="Times New Roman" panose="02020603050405020304" pitchFamily="18" charset="0"/>
              </a:rPr>
              <a:t>Demaine</a:t>
            </a:r>
            <a:r>
              <a:rPr lang="fr-CA" sz="2400" kern="100" dirty="0">
                <a:effectLst/>
                <a:latin typeface="Times New Roman" panose="02020603050405020304" pitchFamily="18" charset="0"/>
                <a:ea typeface="Calibri" panose="020F0502020204030204" pitchFamily="34" charset="0"/>
                <a:cs typeface="Times New Roman" panose="02020603050405020304" pitchFamily="18" charset="0"/>
              </a:rPr>
              <a:t>, J., </a:t>
            </a:r>
            <a:r>
              <a:rPr lang="fr-CA" sz="2400" b="1" kern="100" dirty="0">
                <a:effectLst/>
                <a:latin typeface="Times New Roman" panose="02020603050405020304" pitchFamily="18" charset="0"/>
                <a:ea typeface="Calibri" panose="020F0502020204030204" pitchFamily="34" charset="0"/>
                <a:cs typeface="Times New Roman" panose="02020603050405020304" pitchFamily="18" charset="0"/>
              </a:rPr>
              <a:t>Martin</a:t>
            </a:r>
            <a:r>
              <a:rPr lang="fr-CA" sz="2400" kern="100" dirty="0">
                <a:effectLst/>
                <a:latin typeface="Times New Roman" panose="02020603050405020304" pitchFamily="18" charset="0"/>
                <a:ea typeface="Calibri" panose="020F0502020204030204" pitchFamily="34" charset="0"/>
                <a:cs typeface="Times New Roman" panose="02020603050405020304" pitchFamily="18" charset="0"/>
              </a:rPr>
              <a:t>, J., &amp; </a:t>
            </a:r>
            <a:r>
              <a:rPr lang="fr-CA" sz="2400" b="1" kern="100" dirty="0">
                <a:effectLst/>
                <a:latin typeface="Times New Roman" panose="02020603050405020304" pitchFamily="18" charset="0"/>
                <a:ea typeface="Calibri" panose="020F0502020204030204" pitchFamily="34" charset="0"/>
                <a:cs typeface="Times New Roman" panose="02020603050405020304" pitchFamily="18" charset="0"/>
              </a:rPr>
              <a:t>De </a:t>
            </a:r>
            <a:r>
              <a:rPr lang="fr-CA" sz="2400" b="1" kern="100" dirty="0" err="1">
                <a:effectLst/>
                <a:latin typeface="Times New Roman" panose="02020603050405020304" pitchFamily="18" charset="0"/>
                <a:ea typeface="Calibri" panose="020F0502020204030204" pitchFamily="34" charset="0"/>
                <a:cs typeface="Times New Roman" panose="02020603050405020304" pitchFamily="18" charset="0"/>
              </a:rPr>
              <a:t>Bruijn</a:t>
            </a:r>
            <a:r>
              <a:rPr lang="fr-CA" sz="2400" kern="100" dirty="0">
                <a:effectLst/>
                <a:latin typeface="Times New Roman" panose="02020603050405020304" pitchFamily="18" charset="0"/>
                <a:ea typeface="Calibri" panose="020F0502020204030204" pitchFamily="34" charset="0"/>
                <a:cs typeface="Times New Roman" panose="02020603050405020304" pitchFamily="18" charset="0"/>
              </a:rPr>
              <a:t>, B. (2003). </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Haystacks and hypotheses. </a:t>
            </a:r>
            <a:r>
              <a:rPr lang="en-CA" sz="2400" i="1" kern="100" dirty="0">
                <a:effectLst/>
                <a:latin typeface="Times New Roman" panose="02020603050405020304" pitchFamily="18" charset="0"/>
                <a:ea typeface="Calibri" panose="020F0502020204030204" pitchFamily="34" charset="0"/>
                <a:cs typeface="Times New Roman" panose="02020603050405020304" pitchFamily="18" charset="0"/>
              </a:rPr>
              <a:t>Proceedings of the American Society for Information Science and Technology</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2400" i="1" kern="100" dirty="0">
                <a:effectLst/>
                <a:latin typeface="Times New Roman" panose="02020603050405020304" pitchFamily="18" charset="0"/>
                <a:ea typeface="Calibri" panose="020F0502020204030204" pitchFamily="34" charset="0"/>
                <a:cs typeface="Times New Roman" panose="02020603050405020304" pitchFamily="18" charset="0"/>
              </a:rPr>
              <a:t>40</a:t>
            </a:r>
            <a:r>
              <a:rPr lang="en-CA" sz="2400" kern="100" dirty="0">
                <a:effectLst/>
                <a:latin typeface="Times New Roman" panose="02020603050405020304" pitchFamily="18" charset="0"/>
                <a:ea typeface="Calibri" panose="020F0502020204030204" pitchFamily="34" charset="0"/>
                <a:cs typeface="Times New Roman" panose="02020603050405020304" pitchFamily="18" charset="0"/>
              </a:rPr>
              <a:t>(1), 59–64. </a:t>
            </a:r>
            <a:r>
              <a:rPr lang="en-CA" sz="24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https://doi.org/10.1002/meet.1450400107</a:t>
            </a:r>
            <a:endParaRPr lang="en-CA" sz="24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gn="l">
              <a:buNone/>
            </a:pPr>
            <a:endParaRPr lang="en-CA"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l">
              <a:buNone/>
            </a:pPr>
            <a:r>
              <a:rPr lang="en-CA" sz="2400" kern="100" dirty="0">
                <a:latin typeface="Calibri" panose="020F0502020204030204" pitchFamily="34" charset="0"/>
                <a:ea typeface="Calibri" panose="020F0502020204030204" pitchFamily="34" charset="0"/>
                <a:cs typeface="Times New Roman" panose="02020603050405020304" pitchFamily="18" charset="0"/>
              </a:rPr>
              <a:t>Pretend it is 1995. Search PubMed for all </a:t>
            </a:r>
            <a:r>
              <a:rPr lang="en-CA" sz="2400" kern="100" dirty="0" err="1">
                <a:latin typeface="Calibri" panose="020F0502020204030204" pitchFamily="34" charset="0"/>
                <a:ea typeface="Calibri" panose="020F0502020204030204" pitchFamily="34" charset="0"/>
                <a:cs typeface="Times New Roman" panose="02020603050405020304" pitchFamily="18" charset="0"/>
              </a:rPr>
              <a:t>MeSH</a:t>
            </a:r>
            <a:r>
              <a:rPr lang="en-CA" sz="2400" kern="100" dirty="0">
                <a:latin typeface="Calibri" panose="020F0502020204030204" pitchFamily="34" charset="0"/>
                <a:ea typeface="Calibri" panose="020F0502020204030204" pitchFamily="34" charset="0"/>
                <a:cs typeface="Times New Roman" panose="02020603050405020304" pitchFamily="18" charset="0"/>
              </a:rPr>
              <a:t> terms that do not co-occur (“A” and “C”), but which share a third co-occurring term (“B”). How many A+C co-occurrences happen after 1995?</a:t>
            </a:r>
          </a:p>
          <a:p>
            <a:pPr marL="0" marR="0" indent="0" algn="ctr">
              <a:buNone/>
            </a:pPr>
            <a:r>
              <a:rPr lang="en-CA" sz="2400" b="1" kern="100" dirty="0">
                <a:latin typeface="Calibri" panose="020F0502020204030204" pitchFamily="34" charset="0"/>
                <a:ea typeface="Calibri" panose="020F0502020204030204" pitchFamily="34" charset="0"/>
                <a:cs typeface="Times New Roman" panose="02020603050405020304" pitchFamily="18" charset="0"/>
              </a:rPr>
              <a:t>Result = 8%</a:t>
            </a:r>
            <a:endParaRPr lang="en-CA" sz="2400" b="1"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520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72273-BC12-C704-4EA4-B8B956D24399}"/>
              </a:ext>
            </a:extLst>
          </p:cNvPr>
          <p:cNvSpPr>
            <a:spLocks noGrp="1"/>
          </p:cNvSpPr>
          <p:nvPr>
            <p:ph type="title"/>
          </p:nvPr>
        </p:nvSpPr>
        <p:spPr>
          <a:xfrm>
            <a:off x="594585" y="328054"/>
            <a:ext cx="10530615" cy="546576"/>
          </a:xfrm>
        </p:spPr>
        <p:txBody>
          <a:bodyPr>
            <a:normAutofit fontScale="90000"/>
          </a:bodyPr>
          <a:lstStyle/>
          <a:p>
            <a:r>
              <a:rPr lang="en-US" b="1" dirty="0"/>
              <a:t>Outline</a:t>
            </a:r>
            <a:endParaRPr lang="en-CA" b="1" dirty="0"/>
          </a:p>
        </p:txBody>
      </p:sp>
      <p:sp>
        <p:nvSpPr>
          <p:cNvPr id="3" name="Content Placeholder 2">
            <a:extLst>
              <a:ext uri="{FF2B5EF4-FFF2-40B4-BE49-F238E27FC236}">
                <a16:creationId xmlns:a16="http://schemas.microsoft.com/office/drawing/2014/main" id="{FB793251-ED85-1E4B-383B-2B373B492CF9}"/>
              </a:ext>
            </a:extLst>
          </p:cNvPr>
          <p:cNvSpPr>
            <a:spLocks noGrp="1"/>
          </p:cNvSpPr>
          <p:nvPr>
            <p:ph idx="1"/>
          </p:nvPr>
        </p:nvSpPr>
        <p:spPr>
          <a:xfrm>
            <a:off x="594585" y="1023696"/>
            <a:ext cx="10980000" cy="1629748"/>
          </a:xfrm>
          <a:solidFill>
            <a:srgbClr val="CCFFCC"/>
          </a:solidFill>
          <a:ln w="9525">
            <a:solidFill>
              <a:schemeClr val="bg1">
                <a:lumMod val="65000"/>
              </a:schemeClr>
            </a:solidFill>
          </a:ln>
        </p:spPr>
        <p:txBody>
          <a:bodyPr>
            <a:noAutofit/>
          </a:bodyPr>
          <a:lstStyle/>
          <a:p>
            <a:pPr marL="0" indent="0">
              <a:lnSpc>
                <a:spcPct val="100000"/>
              </a:lnSpc>
              <a:spcBef>
                <a:spcPts val="600"/>
              </a:spcBef>
              <a:buClr>
                <a:srgbClr val="0070C0"/>
              </a:buClr>
              <a:buNone/>
            </a:pPr>
            <a:r>
              <a:rPr lang="en-CA" sz="2400" dirty="0">
                <a:latin typeface="Avenir Next LT Pro (Body)"/>
                <a:ea typeface="Calibri" panose="020F0502020204030204" pitchFamily="34" charset="0"/>
              </a:rPr>
              <a:t>Part 1:</a:t>
            </a:r>
            <a:r>
              <a:rPr lang="en-CA" sz="2400" b="1" dirty="0">
                <a:latin typeface="Avenir Next LT Pro (Body)"/>
                <a:ea typeface="Calibri" panose="020F0502020204030204" pitchFamily="34" charset="0"/>
              </a:rPr>
              <a:t> Mapping SDGs by Faculty</a:t>
            </a:r>
          </a:p>
          <a:p>
            <a:pPr marL="1005840" lvl="2" indent="-457200">
              <a:spcBef>
                <a:spcPts val="600"/>
              </a:spcBef>
              <a:buClr>
                <a:srgbClr val="0070C0"/>
              </a:buClr>
              <a:buFont typeface="+mj-lt"/>
              <a:buAutoNum type="arabicPeriod"/>
            </a:pPr>
            <a:r>
              <a:rPr lang="en-CA" sz="2000" dirty="0">
                <a:latin typeface="Avenir Next LT Pro (Body)"/>
                <a:ea typeface="Calibri" panose="020F0502020204030204" pitchFamily="34" charset="0"/>
              </a:rPr>
              <a:t>SDG publications by faculty :: </a:t>
            </a:r>
            <a:r>
              <a:rPr lang="en-CA" sz="2000" i="1" dirty="0">
                <a:latin typeface="Avenir Next LT Pro (Body)"/>
                <a:ea typeface="Calibri" panose="020F0502020204030204" pitchFamily="34" charset="0"/>
                <a:sym typeface="Wingdings" panose="05000000000000000000" pitchFamily="2" charset="2"/>
              </a:rPr>
              <a:t>interdisciplinarity</a:t>
            </a:r>
            <a:endParaRPr lang="en-CA" sz="2000" i="1" dirty="0">
              <a:latin typeface="Avenir Next LT Pro (Body)"/>
              <a:ea typeface="Calibri" panose="020F0502020204030204" pitchFamily="34" charset="0"/>
            </a:endParaRPr>
          </a:p>
          <a:p>
            <a:pPr marL="1005840" lvl="2" indent="-457200">
              <a:spcBef>
                <a:spcPts val="600"/>
              </a:spcBef>
              <a:buClr>
                <a:srgbClr val="0070C0"/>
              </a:buClr>
              <a:buFont typeface="+mj-lt"/>
              <a:buAutoNum type="arabicPeriod"/>
            </a:pPr>
            <a:r>
              <a:rPr lang="en-CA" sz="2000" dirty="0">
                <a:latin typeface="Avenir Next LT Pro (Body)"/>
                <a:ea typeface="Calibri" panose="020F0502020204030204" pitchFamily="34" charset="0"/>
              </a:rPr>
              <a:t>Identification of potential collaborations</a:t>
            </a:r>
          </a:p>
          <a:p>
            <a:pPr marL="1005840" lvl="2" indent="-457200">
              <a:spcBef>
                <a:spcPts val="600"/>
              </a:spcBef>
              <a:buClr>
                <a:srgbClr val="0070C0"/>
              </a:buClr>
              <a:buFont typeface="+mj-lt"/>
              <a:buAutoNum type="arabicPeriod"/>
            </a:pPr>
            <a:r>
              <a:rPr lang="en-US" sz="2000" dirty="0">
                <a:latin typeface="Avenir Next LT Pro (Body)"/>
                <a:ea typeface="Calibri" panose="020F0502020204030204" pitchFamily="34" charset="0"/>
              </a:rPr>
              <a:t>Expert input in selecting collaborators</a:t>
            </a:r>
            <a:endParaRPr lang="en-CA" sz="2000" dirty="0">
              <a:latin typeface="Avenir Next LT Pro (Body)"/>
              <a:ea typeface="Calibri" panose="020F0502020204030204" pitchFamily="34" charset="0"/>
            </a:endParaRPr>
          </a:p>
        </p:txBody>
      </p:sp>
      <p:sp>
        <p:nvSpPr>
          <p:cNvPr id="4" name="Content Placeholder 2">
            <a:extLst>
              <a:ext uri="{FF2B5EF4-FFF2-40B4-BE49-F238E27FC236}">
                <a16:creationId xmlns:a16="http://schemas.microsoft.com/office/drawing/2014/main" id="{16914EFD-1AD7-2C43-D1F3-ED2A082D6791}"/>
              </a:ext>
            </a:extLst>
          </p:cNvPr>
          <p:cNvSpPr txBox="1">
            <a:spLocks/>
          </p:cNvSpPr>
          <p:nvPr/>
        </p:nvSpPr>
        <p:spPr>
          <a:xfrm>
            <a:off x="606000" y="3017027"/>
            <a:ext cx="10980000" cy="1629749"/>
          </a:xfrm>
          <a:prstGeom prst="rect">
            <a:avLst/>
          </a:prstGeom>
          <a:solidFill>
            <a:srgbClr val="CCCCFF"/>
          </a:solidFill>
          <a:ln w="9525">
            <a:solidFill>
              <a:schemeClr val="bg1">
                <a:lumMod val="65000"/>
              </a:schemeClr>
            </a:solidFill>
          </a:ln>
        </p:spPr>
        <p:txBody>
          <a:bodyPr vert="horz" lIns="91440" tIns="45720" rIns="91440" bIns="45720" rtlCol="0">
            <a:no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nSpc>
                <a:spcPct val="100000"/>
              </a:lnSpc>
              <a:spcBef>
                <a:spcPts val="600"/>
              </a:spcBef>
              <a:buClr>
                <a:srgbClr val="0070C0"/>
              </a:buClr>
              <a:buFont typeface="Garamond" pitchFamily="18" charset="0"/>
              <a:buNone/>
            </a:pPr>
            <a:r>
              <a:rPr lang="en-CA" sz="2400" dirty="0">
                <a:latin typeface="Avenir Next LT Pro (Body)"/>
                <a:ea typeface="Calibri" panose="020F0502020204030204" pitchFamily="34" charset="0"/>
              </a:rPr>
              <a:t>Part 2: </a:t>
            </a:r>
            <a:r>
              <a:rPr lang="en-CA" sz="2400" b="1" dirty="0">
                <a:latin typeface="Avenir Next LT Pro (Body)"/>
                <a:ea typeface="Calibri" panose="020F0502020204030204" pitchFamily="34" charset="0"/>
              </a:rPr>
              <a:t>Parallels with </a:t>
            </a:r>
            <a:r>
              <a:rPr lang="en-CA" sz="2400" b="1" i="1" dirty="0">
                <a:latin typeface="Avenir Next LT Pro (Body)"/>
                <a:ea typeface="Calibri" panose="020F0502020204030204" pitchFamily="34" charset="0"/>
              </a:rPr>
              <a:t>Linked Literature Analysis</a:t>
            </a:r>
          </a:p>
          <a:p>
            <a:pPr marL="1005840" lvl="2" indent="-457200">
              <a:spcBef>
                <a:spcPts val="600"/>
              </a:spcBef>
              <a:buClr>
                <a:srgbClr val="0070C0"/>
              </a:buClr>
              <a:buFont typeface="+mj-lt"/>
              <a:buAutoNum type="arabicPeriod"/>
            </a:pPr>
            <a:r>
              <a:rPr lang="en-CA" sz="2000" dirty="0">
                <a:latin typeface="Avenir Next LT Pro (Body)"/>
                <a:ea typeface="Calibri" panose="020F0502020204030204" pitchFamily="34" charset="0"/>
              </a:rPr>
              <a:t>Can LLA be automated?</a:t>
            </a:r>
          </a:p>
          <a:p>
            <a:pPr marL="1005840" lvl="2" indent="-457200">
              <a:spcBef>
                <a:spcPts val="600"/>
              </a:spcBef>
              <a:buClr>
                <a:srgbClr val="0070C0"/>
              </a:buClr>
              <a:buFont typeface="+mj-lt"/>
              <a:buAutoNum type="arabicPeriod"/>
            </a:pPr>
            <a:r>
              <a:rPr lang="en-CA" sz="2000" dirty="0">
                <a:latin typeface="Avenir Next LT Pro (Body)"/>
                <a:ea typeface="Calibri" panose="020F0502020204030204" pitchFamily="34" charset="0"/>
              </a:rPr>
              <a:t>Application to Bibliometrics &amp; Scholarly Communication</a:t>
            </a:r>
          </a:p>
          <a:p>
            <a:pPr marL="1005840" lvl="2" indent="-457200">
              <a:spcBef>
                <a:spcPts val="600"/>
              </a:spcBef>
              <a:buClr>
                <a:srgbClr val="0070C0"/>
              </a:buClr>
              <a:buFont typeface="+mj-lt"/>
              <a:buAutoNum type="arabicPeriod"/>
            </a:pPr>
            <a:r>
              <a:rPr lang="en-US" sz="2000" dirty="0">
                <a:latin typeface="Avenir Next LT Pro (Body)"/>
                <a:ea typeface="Calibri" panose="020F0502020204030204" pitchFamily="34" charset="0"/>
              </a:rPr>
              <a:t>LLA in LLMs</a:t>
            </a:r>
            <a:endParaRPr lang="en-CA" sz="2000" dirty="0">
              <a:latin typeface="Avenir Next LT Pro (Body)"/>
              <a:ea typeface="Calibri" panose="020F0502020204030204" pitchFamily="34" charset="0"/>
            </a:endParaRPr>
          </a:p>
          <a:p>
            <a:pPr marL="514350" indent="-514350">
              <a:buClr>
                <a:srgbClr val="0070C0"/>
              </a:buClr>
              <a:buFont typeface="+mj-lt"/>
              <a:buAutoNum type="arabicPeriod"/>
            </a:pPr>
            <a:endParaRPr lang="en-CA" sz="2900" dirty="0"/>
          </a:p>
        </p:txBody>
      </p:sp>
      <p:sp>
        <p:nvSpPr>
          <p:cNvPr id="5" name="Content Placeholder 2">
            <a:extLst>
              <a:ext uri="{FF2B5EF4-FFF2-40B4-BE49-F238E27FC236}">
                <a16:creationId xmlns:a16="http://schemas.microsoft.com/office/drawing/2014/main" id="{E10E6539-1914-72A0-F7B2-060A55D2F7DE}"/>
              </a:ext>
            </a:extLst>
          </p:cNvPr>
          <p:cNvSpPr txBox="1">
            <a:spLocks/>
          </p:cNvSpPr>
          <p:nvPr/>
        </p:nvSpPr>
        <p:spPr>
          <a:xfrm>
            <a:off x="594585" y="5022535"/>
            <a:ext cx="10980000" cy="1367045"/>
          </a:xfrm>
          <a:prstGeom prst="rect">
            <a:avLst/>
          </a:prstGeom>
          <a:solidFill>
            <a:srgbClr val="FFFF99"/>
          </a:solidFill>
          <a:ln w="9525">
            <a:solidFill>
              <a:schemeClr val="bg1">
                <a:lumMod val="65000"/>
              </a:schemeClr>
            </a:solidFill>
          </a:ln>
        </p:spPr>
        <p:txBody>
          <a:bodyPr vert="horz" lIns="91440" tIns="45720" rIns="91440" bIns="45720" rtlCol="0">
            <a:no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nSpc>
                <a:spcPct val="100000"/>
              </a:lnSpc>
              <a:spcBef>
                <a:spcPts val="600"/>
              </a:spcBef>
              <a:buClr>
                <a:srgbClr val="0070C0"/>
              </a:buClr>
              <a:buFont typeface="Garamond" pitchFamily="18" charset="0"/>
              <a:buNone/>
            </a:pPr>
            <a:r>
              <a:rPr lang="en-CA" sz="2400" dirty="0">
                <a:latin typeface="Avenir Next LT Pro (Body)"/>
                <a:ea typeface="Calibri" panose="020F0502020204030204" pitchFamily="34" charset="0"/>
              </a:rPr>
              <a:t>Take-home message:</a:t>
            </a:r>
            <a:endParaRPr lang="en-CA" sz="2400" b="1" i="1" dirty="0">
              <a:latin typeface="Avenir Next LT Pro (Body)"/>
              <a:ea typeface="Calibri" panose="020F0502020204030204" pitchFamily="34" charset="0"/>
            </a:endParaRPr>
          </a:p>
          <a:p>
            <a:pPr marL="1005840" lvl="2" indent="-365760">
              <a:spcBef>
                <a:spcPts val="600"/>
              </a:spcBef>
              <a:buClr>
                <a:srgbClr val="0070C0"/>
              </a:buClr>
            </a:pPr>
            <a:r>
              <a:rPr lang="en-CA" sz="2000" dirty="0">
                <a:latin typeface="Avenir Next LT Pro (Body)"/>
                <a:ea typeface="Calibri" panose="020F0502020204030204" pitchFamily="34" charset="0"/>
              </a:rPr>
              <a:t>3 techniques you can use to analyze/identify collaborations.</a:t>
            </a:r>
          </a:p>
          <a:p>
            <a:pPr marL="1005840" lvl="2" indent="-365760">
              <a:spcBef>
                <a:spcPts val="600"/>
              </a:spcBef>
              <a:buClr>
                <a:srgbClr val="0070C0"/>
              </a:buClr>
            </a:pPr>
            <a:r>
              <a:rPr lang="en-CA" sz="2000" b="1" i="1" dirty="0">
                <a:latin typeface="Avenir Next LT Pro (Body)"/>
                <a:ea typeface="Calibri" panose="020F0502020204030204" pitchFamily="34" charset="0"/>
              </a:rPr>
              <a:t>Predictive analytics</a:t>
            </a:r>
            <a:r>
              <a:rPr lang="en-CA" sz="2000" dirty="0">
                <a:latin typeface="Avenir Next LT Pro (Body)"/>
                <a:ea typeface="Calibri" panose="020F0502020204030204" pitchFamily="34" charset="0"/>
              </a:rPr>
              <a:t> as new conceptual approach to Bibliometrics.</a:t>
            </a:r>
          </a:p>
          <a:p>
            <a:pPr marL="514350" indent="-514350">
              <a:buClr>
                <a:srgbClr val="0070C0"/>
              </a:buClr>
              <a:buFont typeface="+mj-lt"/>
              <a:buAutoNum type="arabicPeriod"/>
            </a:pPr>
            <a:endParaRPr lang="en-CA" sz="2900" dirty="0"/>
          </a:p>
        </p:txBody>
      </p:sp>
    </p:spTree>
    <p:extLst>
      <p:ext uri="{BB962C8B-B14F-4D97-AF65-F5344CB8AC3E}">
        <p14:creationId xmlns:p14="http://schemas.microsoft.com/office/powerpoint/2010/main" val="40789463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5E85738-E807-5292-9D36-8107D85D52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086954-75BA-05AA-44F9-71ADA46789AE}"/>
              </a:ext>
            </a:extLst>
          </p:cNvPr>
          <p:cNvSpPr>
            <a:spLocks noGrp="1"/>
          </p:cNvSpPr>
          <p:nvPr>
            <p:ph type="title"/>
          </p:nvPr>
        </p:nvSpPr>
        <p:spPr>
          <a:xfrm>
            <a:off x="594585" y="328054"/>
            <a:ext cx="10530615" cy="546576"/>
          </a:xfrm>
        </p:spPr>
        <p:txBody>
          <a:bodyPr>
            <a:normAutofit fontScale="90000"/>
          </a:bodyPr>
          <a:lstStyle/>
          <a:p>
            <a:r>
              <a:rPr lang="en-US" b="1" dirty="0"/>
              <a:t>LLA + LLMs</a:t>
            </a:r>
            <a:endParaRPr lang="en-CA" b="1" dirty="0"/>
          </a:p>
        </p:txBody>
      </p:sp>
      <p:sp>
        <p:nvSpPr>
          <p:cNvPr id="3" name="Content Placeholder 2">
            <a:extLst>
              <a:ext uri="{FF2B5EF4-FFF2-40B4-BE49-F238E27FC236}">
                <a16:creationId xmlns:a16="http://schemas.microsoft.com/office/drawing/2014/main" id="{7E567161-3645-B494-AA32-50F2CBFF10BC}"/>
              </a:ext>
            </a:extLst>
          </p:cNvPr>
          <p:cNvSpPr>
            <a:spLocks noGrp="1"/>
          </p:cNvSpPr>
          <p:nvPr>
            <p:ph idx="1"/>
          </p:nvPr>
        </p:nvSpPr>
        <p:spPr>
          <a:xfrm>
            <a:off x="594585" y="1040524"/>
            <a:ext cx="11019077" cy="5489421"/>
          </a:xfrm>
          <a:ln w="9525">
            <a:solidFill>
              <a:schemeClr val="bg1">
                <a:lumMod val="65000"/>
              </a:schemeClr>
            </a:solidFill>
          </a:ln>
        </p:spPr>
        <p:txBody>
          <a:bodyPr>
            <a:noAutofit/>
          </a:bodyPr>
          <a:lstStyle/>
          <a:p>
            <a:pPr marL="0" indent="0">
              <a:spcBef>
                <a:spcPts val="0"/>
              </a:spcBef>
              <a:buNone/>
            </a:pPr>
            <a:r>
              <a:rPr lang="en-US" sz="2000" dirty="0">
                <a:ea typeface="Calibri" panose="020F0502020204030204" pitchFamily="34" charset="0"/>
              </a:rPr>
              <a:t>Don Swanson (ARROWSMITH, BITOLA) relied on the </a:t>
            </a:r>
            <a:r>
              <a:rPr lang="en-US" sz="2000" b="1" dirty="0" err="1">
                <a:ea typeface="Calibri" panose="020F0502020204030204" pitchFamily="34" charset="0"/>
              </a:rPr>
              <a:t>MeSH</a:t>
            </a:r>
            <a:r>
              <a:rPr lang="en-US" sz="2000" dirty="0">
                <a:ea typeface="Calibri" panose="020F0502020204030204" pitchFamily="34" charset="0"/>
              </a:rPr>
              <a:t> controlled vocabulary.</a:t>
            </a:r>
          </a:p>
          <a:p>
            <a:pPr marL="0" indent="0">
              <a:spcBef>
                <a:spcPts val="600"/>
              </a:spcBef>
              <a:buNone/>
            </a:pPr>
            <a:r>
              <a:rPr lang="en-US" sz="2000" dirty="0">
                <a:ea typeface="Calibri" panose="020F0502020204030204" pitchFamily="34" charset="0"/>
                <a:sym typeface="Wingdings" panose="05000000000000000000" pitchFamily="2" charset="2"/>
              </a:rPr>
              <a:t>	 </a:t>
            </a:r>
            <a:r>
              <a:rPr lang="en-US" sz="2000" dirty="0">
                <a:ea typeface="Calibri" panose="020F0502020204030204" pitchFamily="34" charset="0"/>
              </a:rPr>
              <a:t>LLA limited to </a:t>
            </a:r>
            <a:r>
              <a:rPr lang="en-US" sz="2000" dirty="0" err="1">
                <a:ea typeface="Calibri" panose="020F0502020204030204" pitchFamily="34" charset="0"/>
              </a:rPr>
              <a:t>BioMedical</a:t>
            </a:r>
            <a:r>
              <a:rPr lang="en-US" sz="2000" dirty="0">
                <a:ea typeface="Calibri" panose="020F0502020204030204" pitchFamily="34" charset="0"/>
              </a:rPr>
              <a:t> field</a:t>
            </a:r>
          </a:p>
          <a:p>
            <a:pPr marL="0" indent="0">
              <a:spcBef>
                <a:spcPts val="1200"/>
              </a:spcBef>
              <a:buNone/>
            </a:pPr>
            <a:r>
              <a:rPr lang="en-US" sz="2000" dirty="0">
                <a:ea typeface="Calibri" panose="020F0502020204030204" pitchFamily="34" charset="0"/>
              </a:rPr>
              <a:t>Now, LLMs can </a:t>
            </a:r>
            <a:r>
              <a:rPr lang="en-US" sz="2000" b="1" i="1" dirty="0">
                <a:ea typeface="Calibri" panose="020F0502020204030204" pitchFamily="34" charset="0"/>
              </a:rPr>
              <a:t>infer</a:t>
            </a:r>
            <a:r>
              <a:rPr lang="en-US" sz="2000" b="1" dirty="0">
                <a:ea typeface="Calibri" panose="020F0502020204030204" pitchFamily="34" charset="0"/>
              </a:rPr>
              <a:t> semantic relationships</a:t>
            </a:r>
            <a:r>
              <a:rPr lang="en-US" sz="2000" dirty="0">
                <a:ea typeface="Calibri" panose="020F0502020204030204" pitchFamily="34" charset="0"/>
              </a:rPr>
              <a:t> from raw text.</a:t>
            </a:r>
          </a:p>
          <a:p>
            <a:pPr marL="0" indent="0">
              <a:spcBef>
                <a:spcPts val="600"/>
              </a:spcBef>
              <a:buNone/>
            </a:pPr>
            <a:r>
              <a:rPr lang="en-US" sz="2000" b="1" dirty="0">
                <a:solidFill>
                  <a:srgbClr val="C00000"/>
                </a:solidFill>
                <a:ea typeface="Calibri" panose="020F0502020204030204" pitchFamily="34" charset="0"/>
                <a:sym typeface="Wingdings" panose="05000000000000000000" pitchFamily="2" charset="2"/>
              </a:rPr>
              <a:t>	 </a:t>
            </a:r>
            <a:r>
              <a:rPr lang="en-US" sz="2000" b="1" dirty="0">
                <a:solidFill>
                  <a:srgbClr val="C00000"/>
                </a:solidFill>
                <a:ea typeface="Calibri" panose="020F0502020204030204" pitchFamily="34" charset="0"/>
              </a:rPr>
              <a:t>Hypothesis generation by </a:t>
            </a:r>
            <a:r>
              <a:rPr lang="en-US" sz="2000" b="1" u="sng" dirty="0">
                <a:solidFill>
                  <a:srgbClr val="C00000"/>
                </a:solidFill>
                <a:ea typeface="Calibri" panose="020F0502020204030204" pitchFamily="34" charset="0"/>
              </a:rPr>
              <a:t>non-specialists</a:t>
            </a:r>
            <a:r>
              <a:rPr lang="en-US" sz="2000" b="1" dirty="0">
                <a:solidFill>
                  <a:srgbClr val="C00000"/>
                </a:solidFill>
                <a:ea typeface="Calibri" panose="020F0502020204030204" pitchFamily="34" charset="0"/>
              </a:rPr>
              <a:t> now possible </a:t>
            </a:r>
            <a:r>
              <a:rPr lang="en-US" sz="2000" b="1" i="1" dirty="0">
                <a:solidFill>
                  <a:srgbClr val="C00000"/>
                </a:solidFill>
                <a:ea typeface="Calibri" panose="020F0502020204030204" pitchFamily="34" charset="0"/>
              </a:rPr>
              <a:t>in any field</a:t>
            </a:r>
            <a:endParaRPr lang="en-US" sz="2000" b="1" dirty="0">
              <a:solidFill>
                <a:srgbClr val="C00000"/>
              </a:solidFill>
              <a:ea typeface="Calibri" panose="020F0502020204030204" pitchFamily="34" charset="0"/>
            </a:endParaRPr>
          </a:p>
          <a:p>
            <a:pPr marL="0" indent="0">
              <a:spcBef>
                <a:spcPts val="600"/>
              </a:spcBef>
              <a:buNone/>
            </a:pPr>
            <a:endParaRPr lang="en-CA" sz="1800" dirty="0">
              <a:effectLst/>
              <a:latin typeface="Times New Roman" panose="02020603050405020304" pitchFamily="18" charset="0"/>
              <a:ea typeface="Calibri" panose="020F0502020204030204" pitchFamily="34" charset="0"/>
            </a:endParaRPr>
          </a:p>
          <a:p>
            <a:pPr marL="0" indent="0">
              <a:spcBef>
                <a:spcPts val="600"/>
              </a:spcBef>
              <a:buNone/>
            </a:pPr>
            <a:r>
              <a:rPr lang="en-CA" sz="1800" b="1" dirty="0" err="1">
                <a:effectLst/>
                <a:ea typeface="Calibri" panose="020F0502020204030204" pitchFamily="34" charset="0"/>
              </a:rPr>
              <a:t>DiscipLink</a:t>
            </a:r>
            <a:r>
              <a:rPr lang="en-CA" sz="1800" dirty="0">
                <a:effectLst/>
                <a:ea typeface="Calibri" panose="020F0502020204030204" pitchFamily="34" charset="0"/>
              </a:rPr>
              <a:t>: LLM tool that helps researchers identify potentially relevant topics in other (interdisciplinary) fields:</a:t>
            </a:r>
          </a:p>
          <a:p>
            <a:pPr marL="274320" lvl="1" indent="0">
              <a:buNone/>
            </a:pPr>
            <a:r>
              <a:rPr lang="fr-CA" sz="1600" kern="100" dirty="0">
                <a:effectLst/>
                <a:latin typeface="Times New Roman" panose="02020603050405020304" pitchFamily="18" charset="0"/>
                <a:ea typeface="Calibri" panose="020F0502020204030204" pitchFamily="34" charset="0"/>
                <a:cs typeface="Times New Roman" panose="02020603050405020304" pitchFamily="18" charset="0"/>
              </a:rPr>
              <a:t>Zheng, C., Zhang, Y., Huang, Z., Shi, C., Xu, M., &amp; Ma, X. (2024). </a:t>
            </a:r>
            <a:r>
              <a:rPr lang="en-CA" sz="1600" b="1" kern="100" dirty="0" err="1">
                <a:effectLst/>
                <a:latin typeface="Times New Roman" panose="02020603050405020304" pitchFamily="18" charset="0"/>
                <a:ea typeface="Calibri" panose="020F0502020204030204" pitchFamily="34" charset="0"/>
                <a:cs typeface="Times New Roman" panose="02020603050405020304" pitchFamily="18" charset="0"/>
              </a:rPr>
              <a:t>DiscipLink</a:t>
            </a:r>
            <a:r>
              <a:rPr lang="en-CA" sz="1600" b="1" kern="100" dirty="0">
                <a:effectLst/>
                <a:latin typeface="Times New Roman" panose="02020603050405020304" pitchFamily="18" charset="0"/>
                <a:ea typeface="Calibri" panose="020F0502020204030204" pitchFamily="34" charset="0"/>
                <a:cs typeface="Times New Roman" panose="02020603050405020304" pitchFamily="18" charset="0"/>
              </a:rPr>
              <a:t>: Unfolding interdisciplinary information seeking process via human-AI co-exploration</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 In </a:t>
            </a:r>
            <a:r>
              <a:rPr lang="en-CA" sz="1600" i="1" kern="100" dirty="0">
                <a:effectLst/>
                <a:latin typeface="Times New Roman" panose="02020603050405020304" pitchFamily="18" charset="0"/>
                <a:ea typeface="Calibri" panose="020F0502020204030204" pitchFamily="34" charset="0"/>
                <a:cs typeface="Times New Roman" panose="02020603050405020304" pitchFamily="18" charset="0"/>
              </a:rPr>
              <a:t>Proceedings of the 37th Annual ACM Symposium on User Interface Software and Technology</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 1–20. UIST ’24. New York, NY, USA: Association for Computing Machinery. </a:t>
            </a:r>
            <a:r>
              <a:rPr lang="en-CA" sz="1600" u="sng"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https://doi.org/10.1145/3654777.3676366</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CA" sz="1600" kern="100" dirty="0">
              <a:latin typeface="Calibri" panose="020F0502020204030204" pitchFamily="34" charset="0"/>
              <a:ea typeface="Calibri" panose="020F0502020204030204" pitchFamily="34" charset="0"/>
              <a:cs typeface="Times New Roman" panose="02020603050405020304" pitchFamily="18" charset="0"/>
            </a:endParaRPr>
          </a:p>
          <a:p>
            <a:pPr marL="0" indent="0">
              <a:spcBef>
                <a:spcPts val="1200"/>
              </a:spcBef>
              <a:buNone/>
            </a:pPr>
            <a:r>
              <a:rPr lang="en-CA" sz="1800" b="1" dirty="0">
                <a:effectLst/>
                <a:ea typeface="Calibri" panose="020F0502020204030204" pitchFamily="34" charset="0"/>
              </a:rPr>
              <a:t>Resurgence</a:t>
            </a:r>
            <a:r>
              <a:rPr lang="en-CA" sz="1800" dirty="0">
                <a:effectLst/>
                <a:ea typeface="Calibri" panose="020F0502020204030204" pitchFamily="34" charset="0"/>
              </a:rPr>
              <a:t> of research in UPK driven by AI:</a:t>
            </a:r>
            <a:endParaRPr lang="en-CA" sz="1800" kern="100" dirty="0">
              <a:effectLst/>
              <a:ea typeface="Calibri" panose="020F0502020204030204" pitchFamily="34" charset="0"/>
              <a:cs typeface="Times New Roman" panose="02020603050405020304" pitchFamily="18" charset="0"/>
            </a:endParaRPr>
          </a:p>
          <a:p>
            <a:pPr marL="274320" lvl="1" indent="0">
              <a:spcBef>
                <a:spcPts val="600"/>
              </a:spcBef>
              <a:buNone/>
            </a:pP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Alkan, A. K., Sourav, S., </a:t>
            </a:r>
            <a:r>
              <a:rPr lang="en-CA" sz="1600" kern="100" dirty="0" err="1">
                <a:effectLst/>
                <a:latin typeface="Times New Roman" panose="02020603050405020304" pitchFamily="18" charset="0"/>
                <a:ea typeface="Calibri" panose="020F0502020204030204" pitchFamily="34" charset="0"/>
                <a:cs typeface="Times New Roman" panose="02020603050405020304" pitchFamily="18" charset="0"/>
              </a:rPr>
              <a:t>Jablonska</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 M., Astarita, S., Chakrabarty, R., Garuda, N., Khetarpal, P., et al. (2025). </a:t>
            </a:r>
            <a:r>
              <a:rPr lang="en-CA" sz="1600" b="1" kern="100" dirty="0">
                <a:effectLst/>
                <a:latin typeface="Times New Roman" panose="02020603050405020304" pitchFamily="18" charset="0"/>
                <a:ea typeface="Calibri" panose="020F0502020204030204" pitchFamily="34" charset="0"/>
                <a:cs typeface="Times New Roman" panose="02020603050405020304" pitchFamily="18" charset="0"/>
              </a:rPr>
              <a:t>A survey on hypothesis generation for scientific discovery in the era of Large Language Models</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CA" sz="1600" i="1" kern="100" dirty="0" err="1">
                <a:effectLst/>
                <a:latin typeface="Times New Roman" panose="02020603050405020304" pitchFamily="18" charset="0"/>
                <a:ea typeface="Calibri" panose="020F0502020204030204" pitchFamily="34" charset="0"/>
                <a:cs typeface="Times New Roman" panose="02020603050405020304" pitchFamily="18" charset="0"/>
              </a:rPr>
              <a:t>arXiv</a:t>
            </a:r>
            <a:r>
              <a:rPr lang="en-CA" sz="16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CA" sz="1600" u="sng"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https://doi.org/10.48550/arXiv.2504.05496</a:t>
            </a:r>
            <a:r>
              <a:rPr lang="en-CA" sz="1600" kern="1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CA"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676884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29AFDAF-CB83-75B0-3E82-7D2ECC9CE8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5062B40-3265-3AA5-2E89-952475648737}"/>
              </a:ext>
            </a:extLst>
          </p:cNvPr>
          <p:cNvSpPr>
            <a:spLocks noGrp="1"/>
          </p:cNvSpPr>
          <p:nvPr>
            <p:ph type="title"/>
          </p:nvPr>
        </p:nvSpPr>
        <p:spPr>
          <a:xfrm>
            <a:off x="594585" y="328054"/>
            <a:ext cx="10530615" cy="546576"/>
          </a:xfrm>
        </p:spPr>
        <p:txBody>
          <a:bodyPr>
            <a:normAutofit fontScale="90000"/>
          </a:bodyPr>
          <a:lstStyle/>
          <a:p>
            <a:r>
              <a:rPr lang="en-US" b="1" dirty="0"/>
              <a:t>Summary</a:t>
            </a:r>
            <a:endParaRPr lang="en-CA" b="1" dirty="0"/>
          </a:p>
        </p:txBody>
      </p:sp>
      <p:sp>
        <p:nvSpPr>
          <p:cNvPr id="3" name="Content Placeholder 2">
            <a:extLst>
              <a:ext uri="{FF2B5EF4-FFF2-40B4-BE49-F238E27FC236}">
                <a16:creationId xmlns:a16="http://schemas.microsoft.com/office/drawing/2014/main" id="{66BF4A8D-1784-F369-B4D5-41BDC50805E6}"/>
              </a:ext>
            </a:extLst>
          </p:cNvPr>
          <p:cNvSpPr>
            <a:spLocks noGrp="1"/>
          </p:cNvSpPr>
          <p:nvPr>
            <p:ph idx="1"/>
          </p:nvPr>
        </p:nvSpPr>
        <p:spPr>
          <a:xfrm>
            <a:off x="594585" y="1023696"/>
            <a:ext cx="10980000" cy="1629748"/>
          </a:xfrm>
          <a:solidFill>
            <a:srgbClr val="CCFFCC"/>
          </a:solidFill>
          <a:ln w="9525">
            <a:solidFill>
              <a:schemeClr val="bg1">
                <a:lumMod val="65000"/>
              </a:schemeClr>
            </a:solidFill>
          </a:ln>
        </p:spPr>
        <p:txBody>
          <a:bodyPr>
            <a:noAutofit/>
          </a:bodyPr>
          <a:lstStyle/>
          <a:p>
            <a:pPr marL="0" indent="0">
              <a:lnSpc>
                <a:spcPct val="100000"/>
              </a:lnSpc>
              <a:spcBef>
                <a:spcPts val="600"/>
              </a:spcBef>
              <a:buClr>
                <a:srgbClr val="0070C0"/>
              </a:buClr>
              <a:buNone/>
            </a:pPr>
            <a:r>
              <a:rPr lang="en-CA" sz="2400" dirty="0">
                <a:latin typeface="Avenir Next LT Pro (Body)"/>
                <a:ea typeface="Calibri" panose="020F0502020204030204" pitchFamily="34" charset="0"/>
              </a:rPr>
              <a:t>Part 1:</a:t>
            </a:r>
            <a:r>
              <a:rPr lang="en-CA" sz="2400" b="1" dirty="0">
                <a:latin typeface="Avenir Next LT Pro (Body)"/>
                <a:ea typeface="Calibri" panose="020F0502020204030204" pitchFamily="34" charset="0"/>
              </a:rPr>
              <a:t> Mapping SDGs by Faculty</a:t>
            </a:r>
          </a:p>
          <a:p>
            <a:pPr marL="1005840" lvl="2" indent="-457200">
              <a:spcBef>
                <a:spcPts val="600"/>
              </a:spcBef>
              <a:buClr>
                <a:srgbClr val="0070C0"/>
              </a:buClr>
              <a:buFont typeface="+mj-lt"/>
              <a:buAutoNum type="arabicPeriod"/>
            </a:pPr>
            <a:r>
              <a:rPr lang="en-US" sz="2000" dirty="0">
                <a:latin typeface="Avenir Next LT Pro (Body)"/>
                <a:ea typeface="Calibri" panose="020F0502020204030204" pitchFamily="34" charset="0"/>
              </a:rPr>
              <a:t>Basic SDG-by-Faculty analysis</a:t>
            </a:r>
          </a:p>
          <a:p>
            <a:pPr marL="1005840" lvl="2" indent="-457200">
              <a:spcBef>
                <a:spcPts val="600"/>
              </a:spcBef>
              <a:buClr>
                <a:srgbClr val="0070C0"/>
              </a:buClr>
              <a:buFont typeface="+mj-lt"/>
              <a:buAutoNum type="arabicPeriod"/>
            </a:pPr>
            <a:r>
              <a:rPr lang="en-US" sz="2000" dirty="0">
                <a:latin typeface="Avenir Next LT Pro (Body)"/>
                <a:ea typeface="Calibri" panose="020F0502020204030204" pitchFamily="34" charset="0"/>
              </a:rPr>
              <a:t>Re-combine metadata to calculate all SDG + ANZSRC matches across faculties</a:t>
            </a:r>
          </a:p>
          <a:p>
            <a:pPr marL="1005840" lvl="2" indent="-457200">
              <a:spcBef>
                <a:spcPts val="600"/>
              </a:spcBef>
              <a:buClr>
                <a:srgbClr val="0070C0"/>
              </a:buClr>
              <a:buFont typeface="+mj-lt"/>
              <a:buAutoNum type="arabicPeriod"/>
            </a:pPr>
            <a:r>
              <a:rPr lang="en-US" sz="2000" dirty="0">
                <a:latin typeface="Avenir Next LT Pro (Body)"/>
                <a:ea typeface="Calibri" panose="020F0502020204030204" pitchFamily="34" charset="0"/>
              </a:rPr>
              <a:t>Target a specific grant: filter dataset to find handful of potential collaborators </a:t>
            </a:r>
          </a:p>
        </p:txBody>
      </p:sp>
      <p:sp>
        <p:nvSpPr>
          <p:cNvPr id="4" name="Content Placeholder 2">
            <a:extLst>
              <a:ext uri="{FF2B5EF4-FFF2-40B4-BE49-F238E27FC236}">
                <a16:creationId xmlns:a16="http://schemas.microsoft.com/office/drawing/2014/main" id="{398C9DAB-4870-8903-AF5F-82605AEAD845}"/>
              </a:ext>
            </a:extLst>
          </p:cNvPr>
          <p:cNvSpPr txBox="1">
            <a:spLocks/>
          </p:cNvSpPr>
          <p:nvPr/>
        </p:nvSpPr>
        <p:spPr>
          <a:xfrm>
            <a:off x="594585" y="2746410"/>
            <a:ext cx="10980000" cy="1309485"/>
          </a:xfrm>
          <a:prstGeom prst="rect">
            <a:avLst/>
          </a:prstGeom>
          <a:solidFill>
            <a:srgbClr val="CCCCFF"/>
          </a:solidFill>
          <a:ln w="9525">
            <a:solidFill>
              <a:schemeClr val="bg1">
                <a:lumMod val="65000"/>
              </a:schemeClr>
            </a:solidFill>
          </a:ln>
        </p:spPr>
        <p:txBody>
          <a:bodyPr vert="horz" lIns="91440" tIns="45720" rIns="91440" bIns="45720" rtlCol="0">
            <a:no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nSpc>
                <a:spcPct val="100000"/>
              </a:lnSpc>
              <a:spcBef>
                <a:spcPts val="600"/>
              </a:spcBef>
              <a:buClr>
                <a:srgbClr val="0070C0"/>
              </a:buClr>
              <a:buFont typeface="Garamond" pitchFamily="18" charset="0"/>
              <a:buNone/>
            </a:pPr>
            <a:r>
              <a:rPr lang="en-CA" sz="2400" dirty="0">
                <a:latin typeface="Avenir Next LT Pro (Body)"/>
                <a:ea typeface="Calibri" panose="020F0502020204030204" pitchFamily="34" charset="0"/>
              </a:rPr>
              <a:t>Part 2: </a:t>
            </a:r>
            <a:r>
              <a:rPr lang="en-CA" sz="2400" b="1" dirty="0">
                <a:latin typeface="Avenir Next LT Pro (Body)"/>
                <a:ea typeface="Calibri" panose="020F0502020204030204" pitchFamily="34" charset="0"/>
              </a:rPr>
              <a:t>Similarity with </a:t>
            </a:r>
            <a:r>
              <a:rPr lang="en-CA" sz="2400" b="1" i="1" dirty="0">
                <a:latin typeface="Avenir Next LT Pro (Body)"/>
                <a:ea typeface="Calibri" panose="020F0502020204030204" pitchFamily="34" charset="0"/>
              </a:rPr>
              <a:t>Linked Literature Analysis</a:t>
            </a:r>
          </a:p>
          <a:p>
            <a:pPr marL="1005840" lvl="2" indent="-457200">
              <a:spcBef>
                <a:spcPts val="600"/>
              </a:spcBef>
              <a:buClr>
                <a:srgbClr val="0070C0"/>
              </a:buClr>
              <a:buFont typeface="+mj-lt"/>
              <a:buAutoNum type="alphaUcPeriod"/>
            </a:pPr>
            <a:r>
              <a:rPr lang="en-US" sz="2000" dirty="0">
                <a:latin typeface="Avenir Next LT Pro (Body)"/>
                <a:ea typeface="Calibri" panose="020F0502020204030204" pitchFamily="34" charset="0"/>
              </a:rPr>
              <a:t>…implies applicability of hypothesis-generation techniques in Bibliometrics</a:t>
            </a:r>
          </a:p>
          <a:p>
            <a:pPr marL="1005840" lvl="2" indent="-457200">
              <a:spcBef>
                <a:spcPts val="600"/>
              </a:spcBef>
              <a:buClr>
                <a:srgbClr val="0070C0"/>
              </a:buClr>
              <a:buFont typeface="+mj-lt"/>
              <a:buAutoNum type="alphaUcPeriod"/>
            </a:pPr>
            <a:r>
              <a:rPr lang="en-US" sz="2000" dirty="0">
                <a:latin typeface="Avenir Next LT Pro (Body)"/>
                <a:ea typeface="Calibri" panose="020F0502020204030204" pitchFamily="34" charset="0"/>
              </a:rPr>
              <a:t>Integration of LLA/UPK with AI enables hypothesis generation in any field.</a:t>
            </a:r>
            <a:endParaRPr lang="en-CA" sz="2000" dirty="0">
              <a:latin typeface="Avenir Next LT Pro (Body)"/>
              <a:ea typeface="Calibri" panose="020F0502020204030204" pitchFamily="34" charset="0"/>
            </a:endParaRPr>
          </a:p>
          <a:p>
            <a:pPr marL="514350" indent="-514350">
              <a:buClr>
                <a:srgbClr val="0070C0"/>
              </a:buClr>
              <a:buFont typeface="+mj-lt"/>
              <a:buAutoNum type="arabicPeriod"/>
            </a:pPr>
            <a:endParaRPr lang="en-CA" sz="2900" dirty="0"/>
          </a:p>
        </p:txBody>
      </p:sp>
      <p:sp>
        <p:nvSpPr>
          <p:cNvPr id="5" name="Content Placeholder 2">
            <a:extLst>
              <a:ext uri="{FF2B5EF4-FFF2-40B4-BE49-F238E27FC236}">
                <a16:creationId xmlns:a16="http://schemas.microsoft.com/office/drawing/2014/main" id="{CBC10D63-0686-AE14-CF61-3934C555D45B}"/>
              </a:ext>
            </a:extLst>
          </p:cNvPr>
          <p:cNvSpPr txBox="1">
            <a:spLocks/>
          </p:cNvSpPr>
          <p:nvPr/>
        </p:nvSpPr>
        <p:spPr>
          <a:xfrm>
            <a:off x="594585" y="4162337"/>
            <a:ext cx="10980000" cy="841617"/>
          </a:xfrm>
          <a:prstGeom prst="rect">
            <a:avLst/>
          </a:prstGeom>
          <a:solidFill>
            <a:srgbClr val="FFFF99"/>
          </a:solidFill>
          <a:ln w="9525">
            <a:solidFill>
              <a:schemeClr val="bg1">
                <a:lumMod val="65000"/>
              </a:schemeClr>
            </a:solidFill>
          </a:ln>
        </p:spPr>
        <p:txBody>
          <a:bodyPr vert="horz" lIns="91440" tIns="45720" rIns="91440" bIns="45720" rtlCol="0">
            <a:no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1005840" lvl="2" indent="-457200">
              <a:spcBef>
                <a:spcPts val="600"/>
              </a:spcBef>
              <a:buClr>
                <a:srgbClr val="0070C0"/>
              </a:buClr>
              <a:buFont typeface="Wingdings" panose="05000000000000000000" pitchFamily="2" charset="2"/>
              <a:buChar char="Ø"/>
            </a:pPr>
            <a:r>
              <a:rPr lang="en-CA" sz="2000" dirty="0">
                <a:latin typeface="Avenir Next LT Pro (Body)"/>
                <a:ea typeface="Calibri" panose="020F0502020204030204" pitchFamily="34" charset="0"/>
              </a:rPr>
              <a:t>3 techniques you can use to analyze/identify collaborations.</a:t>
            </a:r>
          </a:p>
          <a:p>
            <a:pPr marL="1005840" lvl="2" indent="-457200">
              <a:spcBef>
                <a:spcPts val="600"/>
              </a:spcBef>
              <a:buClr>
                <a:srgbClr val="0070C0"/>
              </a:buClr>
              <a:buFont typeface="Wingdings" panose="05000000000000000000" pitchFamily="2" charset="2"/>
              <a:buChar char="Ø"/>
            </a:pPr>
            <a:r>
              <a:rPr lang="en-CA" sz="2000" b="1" i="1" dirty="0">
                <a:latin typeface="Avenir Next LT Pro (Body)"/>
                <a:ea typeface="Calibri" panose="020F0502020204030204" pitchFamily="34" charset="0"/>
              </a:rPr>
              <a:t>Predictive analytics</a:t>
            </a:r>
            <a:r>
              <a:rPr lang="en-CA" sz="2000" dirty="0">
                <a:latin typeface="Avenir Next LT Pro (Body)"/>
                <a:ea typeface="Calibri" panose="020F0502020204030204" pitchFamily="34" charset="0"/>
              </a:rPr>
              <a:t> as new conceptual approach to Bibliometrics.</a:t>
            </a:r>
          </a:p>
          <a:p>
            <a:pPr marL="514350" indent="-514350">
              <a:buClr>
                <a:srgbClr val="0070C0"/>
              </a:buClr>
              <a:buFont typeface="+mj-lt"/>
              <a:buAutoNum type="arabicPeriod"/>
            </a:pPr>
            <a:endParaRPr lang="en-CA" sz="2900" dirty="0"/>
          </a:p>
        </p:txBody>
      </p:sp>
      <p:sp>
        <p:nvSpPr>
          <p:cNvPr id="7" name="Content Placeholder 2">
            <a:extLst>
              <a:ext uri="{FF2B5EF4-FFF2-40B4-BE49-F238E27FC236}">
                <a16:creationId xmlns:a16="http://schemas.microsoft.com/office/drawing/2014/main" id="{3568242D-361A-509A-E058-868808BF23E7}"/>
              </a:ext>
            </a:extLst>
          </p:cNvPr>
          <p:cNvSpPr txBox="1">
            <a:spLocks/>
          </p:cNvSpPr>
          <p:nvPr/>
        </p:nvSpPr>
        <p:spPr>
          <a:xfrm>
            <a:off x="606000" y="5097858"/>
            <a:ext cx="10980000" cy="1432088"/>
          </a:xfrm>
          <a:prstGeom prst="rect">
            <a:avLst/>
          </a:prstGeom>
          <a:noFill/>
          <a:ln w="9525">
            <a:solidFill>
              <a:schemeClr val="bg1">
                <a:lumMod val="65000"/>
              </a:schemeClr>
            </a:solidFill>
          </a:ln>
        </p:spPr>
        <p:txBody>
          <a:bodyPr vert="horz" lIns="91440" tIns="45720" rIns="91440" bIns="45720" rtlCol="0">
            <a:noAutofit/>
          </a:bodyPr>
          <a:lst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Clr>
                <a:srgbClr val="0070C0"/>
              </a:buClr>
              <a:buNone/>
            </a:pPr>
            <a:r>
              <a:rPr lang="en-CA" sz="2000" dirty="0">
                <a:effectLst/>
                <a:latin typeface="Times New Roman" panose="02020603050405020304" pitchFamily="18" charset="0"/>
                <a:ea typeface="Calibri" panose="020F0502020204030204" pitchFamily="34" charset="0"/>
              </a:rPr>
              <a:t>Mapping publications by SDG at the faculty level… (2024): </a:t>
            </a:r>
            <a:r>
              <a:rPr lang="en-CA" sz="1800" dirty="0">
                <a:solidFill>
                  <a:srgbClr val="0070C0"/>
                </a:solidFill>
                <a:effectLst/>
                <a:latin typeface="Times New Roman" panose="02020603050405020304" pitchFamily="18" charset="0"/>
                <a:ea typeface="Calibri" panose="020F0502020204030204" pitchFamily="34" charset="0"/>
                <a:hlinkClick r:id="rId3">
                  <a:extLst>
                    <a:ext uri="{A12FA001-AC4F-418D-AE19-62706E023703}">
                      <ahyp:hlinkClr xmlns:ahyp="http://schemas.microsoft.com/office/drawing/2018/hyperlinkcolor" val="tx"/>
                    </a:ext>
                  </a:extLst>
                </a:hlinkClick>
              </a:rPr>
              <a:t>https://doi.org/10.1108/IJSHE-01-2024-0058</a:t>
            </a:r>
            <a:endParaRPr lang="en-CA" sz="1800" dirty="0">
              <a:solidFill>
                <a:srgbClr val="0070C0"/>
              </a:solidFill>
              <a:effectLst/>
              <a:latin typeface="Times New Roman" panose="02020603050405020304" pitchFamily="18" charset="0"/>
              <a:ea typeface="Calibri" panose="020F0502020204030204" pitchFamily="34" charset="0"/>
            </a:endParaRPr>
          </a:p>
          <a:p>
            <a:pPr marL="457200" indent="-274320">
              <a:buClr>
                <a:srgbClr val="00B0F0"/>
              </a:buClr>
              <a:buFont typeface="Courier New" panose="02070309020205020404" pitchFamily="49" charset="0"/>
              <a:buChar char="o"/>
            </a:pPr>
            <a:r>
              <a:rPr lang="en-US" sz="1800" dirty="0">
                <a:latin typeface="Times New Roman" panose="02020603050405020304" pitchFamily="18" charset="0"/>
                <a:ea typeface="Calibri" panose="020F0502020204030204" pitchFamily="34" charset="0"/>
              </a:rPr>
              <a:t>Methods &amp; data (</a:t>
            </a:r>
            <a:r>
              <a:rPr lang="en-US" sz="1800" dirty="0" err="1">
                <a:latin typeface="Times New Roman" panose="02020603050405020304" pitchFamily="18" charset="0"/>
                <a:ea typeface="Calibri" panose="020F0502020204030204" pitchFamily="34" charset="0"/>
              </a:rPr>
              <a:t>Figshare</a:t>
            </a:r>
            <a:r>
              <a:rPr lang="en-US" sz="1800" dirty="0">
                <a:latin typeface="Times New Roman" panose="02020603050405020304" pitchFamily="18" charset="0"/>
                <a:ea typeface="Calibri" panose="020F0502020204030204" pitchFamily="34" charset="0"/>
              </a:rPr>
              <a:t>): </a:t>
            </a:r>
            <a:r>
              <a:rPr lang="en-US" sz="1600" dirty="0">
                <a:solidFill>
                  <a:srgbClr val="0070C0"/>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https://doi.org/10.6084/m9.figshare.25075727.v1</a:t>
            </a:r>
            <a:endParaRPr lang="en-US" sz="1600" dirty="0">
              <a:latin typeface="Times New Roman" panose="02020603050405020304" pitchFamily="18" charset="0"/>
              <a:ea typeface="Calibri" panose="020F0502020204030204" pitchFamily="34" charset="0"/>
            </a:endParaRPr>
          </a:p>
          <a:p>
            <a:pPr marL="0" indent="0">
              <a:buClr>
                <a:srgbClr val="0070C0"/>
              </a:buClr>
              <a:buNone/>
            </a:pPr>
            <a:r>
              <a:rPr lang="en-US" sz="2000" dirty="0">
                <a:latin typeface="Times New Roman" panose="02020603050405020304" pitchFamily="18" charset="0"/>
                <a:ea typeface="Calibri" panose="020F0502020204030204" pitchFamily="34" charset="0"/>
              </a:rPr>
              <a:t>Haystacks and Hypotheses (2003): </a:t>
            </a:r>
            <a:r>
              <a:rPr lang="en-CA" sz="18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https://doi.org/10.1002/meet.1450400107</a:t>
            </a:r>
            <a:endParaRPr lang="en-CA" sz="1800" kern="100" dirty="0">
              <a:solidFill>
                <a:srgbClr val="0070C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50320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rgbClr val="CCECFF"/>
        </a:solidFill>
        <a:effectLst/>
      </p:bgPr>
    </p:bg>
    <p:spTree>
      <p:nvGrpSpPr>
        <p:cNvPr id="1" name="">
          <a:extLst>
            <a:ext uri="{FF2B5EF4-FFF2-40B4-BE49-F238E27FC236}">
              <a16:creationId xmlns:a16="http://schemas.microsoft.com/office/drawing/2014/main" id="{03E21966-B182-AD6E-0771-D27A0F8EBB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0957AF-5ACF-A912-9499-7CA2A6739DE8}"/>
              </a:ext>
            </a:extLst>
          </p:cNvPr>
          <p:cNvSpPr>
            <a:spLocks noGrp="1"/>
          </p:cNvSpPr>
          <p:nvPr>
            <p:ph type="title"/>
          </p:nvPr>
        </p:nvSpPr>
        <p:spPr>
          <a:xfrm>
            <a:off x="594585" y="328054"/>
            <a:ext cx="10530615" cy="546576"/>
          </a:xfrm>
        </p:spPr>
        <p:txBody>
          <a:bodyPr>
            <a:normAutofit fontScale="90000"/>
          </a:bodyPr>
          <a:lstStyle/>
          <a:p>
            <a:r>
              <a:rPr lang="en-US" b="1" dirty="0"/>
              <a:t>Mapping SDGs by Faculty – 3 steps</a:t>
            </a:r>
            <a:endParaRPr lang="en-CA" b="1" dirty="0"/>
          </a:p>
        </p:txBody>
      </p:sp>
      <p:sp>
        <p:nvSpPr>
          <p:cNvPr id="3" name="Content Placeholder 2">
            <a:extLst>
              <a:ext uri="{FF2B5EF4-FFF2-40B4-BE49-F238E27FC236}">
                <a16:creationId xmlns:a16="http://schemas.microsoft.com/office/drawing/2014/main" id="{29FD8BF4-10E5-58D0-8CAE-FF16AA46D4F4}"/>
              </a:ext>
            </a:extLst>
          </p:cNvPr>
          <p:cNvSpPr>
            <a:spLocks noGrp="1"/>
          </p:cNvSpPr>
          <p:nvPr>
            <p:ph idx="1"/>
          </p:nvPr>
        </p:nvSpPr>
        <p:spPr>
          <a:xfrm>
            <a:off x="594585" y="2518807"/>
            <a:ext cx="10980000" cy="4011137"/>
          </a:xfrm>
          <a:ln w="9525">
            <a:solidFill>
              <a:schemeClr val="bg1">
                <a:lumMod val="65000"/>
              </a:schemeClr>
            </a:solidFill>
          </a:ln>
        </p:spPr>
        <p:txBody>
          <a:bodyPr>
            <a:noAutofit/>
          </a:bodyPr>
          <a:lstStyle/>
          <a:p>
            <a:pPr marL="365760" indent="-457200">
              <a:lnSpc>
                <a:spcPct val="100000"/>
              </a:lnSpc>
              <a:spcBef>
                <a:spcPts val="1200"/>
              </a:spcBef>
              <a:buClr>
                <a:srgbClr val="0070C0"/>
              </a:buClr>
              <a:buFont typeface="+mj-lt"/>
              <a:buAutoNum type="arabicPeriod"/>
            </a:pPr>
            <a:r>
              <a:rPr lang="en-CA" sz="2400" b="1" dirty="0">
                <a:latin typeface="Avenir Next LT Pro (Body)"/>
                <a:ea typeface="Calibri" panose="020F0502020204030204" pitchFamily="34" charset="0"/>
              </a:rPr>
              <a:t>SDG publications by faculty :: </a:t>
            </a:r>
            <a:r>
              <a:rPr lang="en-CA" sz="2400" b="1" i="1" dirty="0">
                <a:latin typeface="Avenir Next LT Pro (Body)"/>
                <a:ea typeface="Calibri" panose="020F0502020204030204" pitchFamily="34" charset="0"/>
              </a:rPr>
              <a:t>interdisciplinarity</a:t>
            </a:r>
          </a:p>
          <a:p>
            <a:pPr marL="731520" lvl="1" indent="-274320">
              <a:spcBef>
                <a:spcPts val="0"/>
              </a:spcBef>
              <a:buClr>
                <a:srgbClr val="0070C0"/>
              </a:buClr>
            </a:pPr>
            <a:r>
              <a:rPr lang="en-CA" sz="2000" dirty="0">
                <a:latin typeface="Avenir Next LT Pro (Body)"/>
                <a:ea typeface="Calibri" panose="020F0502020204030204" pitchFamily="34" charset="0"/>
              </a:rPr>
              <a:t>Match records from Dimensions to records in McMaster’s </a:t>
            </a:r>
            <a:r>
              <a:rPr lang="en-CA" sz="2000" i="1" dirty="0">
                <a:latin typeface="Avenir Next LT Pro (Body)"/>
                <a:ea typeface="Calibri" panose="020F0502020204030204" pitchFamily="34" charset="0"/>
              </a:rPr>
              <a:t>Research Information Management System</a:t>
            </a:r>
            <a:r>
              <a:rPr lang="en-CA" sz="2000" dirty="0">
                <a:latin typeface="Avenir Next LT Pro (Body)"/>
                <a:ea typeface="Calibri" panose="020F0502020204030204" pitchFamily="34" charset="0"/>
              </a:rPr>
              <a:t> (RIMS) based on DOI</a:t>
            </a:r>
          </a:p>
          <a:p>
            <a:pPr marL="457200" indent="-457200">
              <a:buClr>
                <a:srgbClr val="0070C0"/>
              </a:buClr>
              <a:buFont typeface="+mj-lt"/>
              <a:buAutoNum type="arabicPeriod"/>
            </a:pPr>
            <a:r>
              <a:rPr lang="en-CA" sz="2400" b="1" dirty="0">
                <a:latin typeface="Avenir Next LT Pro (Body)"/>
                <a:ea typeface="Calibri" panose="020F0502020204030204" pitchFamily="34" charset="0"/>
              </a:rPr>
              <a:t>Identification of potential collaborations</a:t>
            </a:r>
          </a:p>
          <a:p>
            <a:pPr marL="731520" lvl="1" indent="-274320">
              <a:spcBef>
                <a:spcPts val="0"/>
              </a:spcBef>
              <a:buClr>
                <a:srgbClr val="0070C0"/>
              </a:buClr>
            </a:pPr>
            <a:r>
              <a:rPr lang="en-US" sz="2000" dirty="0">
                <a:latin typeface="Avenir Next LT Pro (Body)"/>
                <a:ea typeface="Calibri" panose="020F0502020204030204" pitchFamily="34" charset="0"/>
              </a:rPr>
              <a:t>Of all possible combinations of inter-Faculty co-authorship…</a:t>
            </a:r>
          </a:p>
          <a:p>
            <a:pPr marL="1005840" lvl="2" indent="-274320">
              <a:spcBef>
                <a:spcPts val="0"/>
              </a:spcBef>
              <a:buClr>
                <a:srgbClr val="0070C0"/>
              </a:buClr>
            </a:pPr>
            <a:r>
              <a:rPr lang="en-US" sz="2000" dirty="0">
                <a:latin typeface="Avenir Next LT Pro (Body)"/>
                <a:ea typeface="Calibri" panose="020F0502020204030204" pitchFamily="34" charset="0"/>
              </a:rPr>
              <a:t>Join by: </a:t>
            </a:r>
          </a:p>
          <a:p>
            <a:pPr marL="1280160" lvl="3" indent="-274320">
              <a:spcBef>
                <a:spcPts val="0"/>
              </a:spcBef>
              <a:buClr>
                <a:srgbClr val="0070C0"/>
              </a:buClr>
            </a:pPr>
            <a:r>
              <a:rPr lang="en-US" sz="2000" dirty="0">
                <a:latin typeface="Avenir Next LT Pro (Body)"/>
                <a:ea typeface="Calibri" panose="020F0502020204030204" pitchFamily="34" charset="0"/>
              </a:rPr>
              <a:t>SDG</a:t>
            </a:r>
          </a:p>
          <a:p>
            <a:pPr marL="1280160" lvl="3" indent="-274320">
              <a:spcBef>
                <a:spcPts val="0"/>
              </a:spcBef>
              <a:buClr>
                <a:srgbClr val="0070C0"/>
              </a:buClr>
            </a:pPr>
            <a:r>
              <a:rPr lang="en-US" sz="2000" dirty="0">
                <a:latin typeface="Avenir Next LT Pro (Body)"/>
                <a:ea typeface="Calibri" panose="020F0502020204030204" pitchFamily="34" charset="0"/>
              </a:rPr>
              <a:t>ANZSRC 2020 “Fields of Research” categories</a:t>
            </a:r>
          </a:p>
          <a:p>
            <a:pPr marL="1097280" lvl="4" indent="0">
              <a:spcBef>
                <a:spcPts val="0"/>
              </a:spcBef>
              <a:buClr>
                <a:srgbClr val="0070C0"/>
              </a:buClr>
              <a:buNone/>
            </a:pPr>
            <a:r>
              <a:rPr lang="en-US" sz="2000" i="1" dirty="0">
                <a:latin typeface="Avenir Next LT Pro (Body)"/>
                <a:ea typeface="Calibri" panose="020F0502020204030204" pitchFamily="34" charset="0"/>
              </a:rPr>
              <a:t>   </a:t>
            </a:r>
            <a:r>
              <a:rPr lang="en-US" sz="1600" i="1" dirty="0">
                <a:latin typeface="Avenir Next LT Pro (Body)"/>
                <a:ea typeface="Calibri" panose="020F0502020204030204" pitchFamily="34" charset="0"/>
              </a:rPr>
              <a:t>Australian and New Zealand Standard Research Classification</a:t>
            </a:r>
            <a:endParaRPr lang="en-CA" sz="1600" i="1" dirty="0">
              <a:latin typeface="Avenir Next LT Pro (Body)"/>
              <a:ea typeface="Calibri" panose="020F0502020204030204" pitchFamily="34" charset="0"/>
            </a:endParaRPr>
          </a:p>
          <a:p>
            <a:pPr marL="457200" indent="-457200">
              <a:buClr>
                <a:srgbClr val="0070C0"/>
              </a:buClr>
              <a:buFont typeface="+mj-lt"/>
              <a:buAutoNum type="arabicPeriod"/>
            </a:pPr>
            <a:r>
              <a:rPr lang="en-US" sz="2400" b="1" dirty="0">
                <a:latin typeface="Avenir Next LT Pro (Body)"/>
                <a:ea typeface="Calibri" panose="020F0502020204030204" pitchFamily="34" charset="0"/>
              </a:rPr>
              <a:t>Expert input in selecting collaborators</a:t>
            </a:r>
          </a:p>
          <a:p>
            <a:pPr marL="731520" indent="-274320">
              <a:lnSpc>
                <a:spcPct val="100000"/>
              </a:lnSpc>
              <a:spcBef>
                <a:spcPts val="0"/>
              </a:spcBef>
              <a:buClr>
                <a:srgbClr val="0070C0"/>
              </a:buClr>
            </a:pPr>
            <a:r>
              <a:rPr lang="en-US" sz="2000" dirty="0">
                <a:latin typeface="Avenir Next LT Pro (Body)"/>
                <a:ea typeface="Calibri" panose="020F0502020204030204" pitchFamily="34" charset="0"/>
              </a:rPr>
              <a:t>Visualize bibliographic-coupled network of authors from 2 Faculties</a:t>
            </a:r>
            <a:endParaRPr lang="en-CA" sz="2000" dirty="0">
              <a:latin typeface="Avenir Next LT Pro (Body)"/>
              <a:ea typeface="Calibri" panose="020F0502020204030204" pitchFamily="34" charset="0"/>
            </a:endParaRPr>
          </a:p>
          <a:p>
            <a:pPr marL="0" indent="0">
              <a:buClr>
                <a:srgbClr val="0070C0"/>
              </a:buClr>
              <a:buNone/>
            </a:pPr>
            <a:endParaRPr lang="en-CA" sz="2900" dirty="0"/>
          </a:p>
        </p:txBody>
      </p:sp>
      <p:sp>
        <p:nvSpPr>
          <p:cNvPr id="5" name="TextBox 4">
            <a:extLst>
              <a:ext uri="{FF2B5EF4-FFF2-40B4-BE49-F238E27FC236}">
                <a16:creationId xmlns:a16="http://schemas.microsoft.com/office/drawing/2014/main" id="{B26B96CD-2A76-5DCB-50D9-1A0F59D49237}"/>
              </a:ext>
            </a:extLst>
          </p:cNvPr>
          <p:cNvSpPr txBox="1"/>
          <p:nvPr/>
        </p:nvSpPr>
        <p:spPr>
          <a:xfrm>
            <a:off x="594585" y="1037816"/>
            <a:ext cx="10980000" cy="1200329"/>
          </a:xfrm>
          <a:prstGeom prst="rect">
            <a:avLst/>
          </a:prstGeom>
          <a:solidFill>
            <a:srgbClr val="CCFFCC"/>
          </a:solidFill>
        </p:spPr>
        <p:txBody>
          <a:bodyPr wrap="square" rtlCol="0">
            <a:spAutoFit/>
          </a:bodyPr>
          <a:lstStyle/>
          <a:p>
            <a:r>
              <a:rPr lang="en-CA" sz="2400" b="1" dirty="0">
                <a:effectLst/>
                <a:latin typeface="Times New Roman" panose="02020603050405020304" pitchFamily="18" charset="0"/>
                <a:ea typeface="Calibri" panose="020F0502020204030204" pitchFamily="34" charset="0"/>
              </a:rPr>
              <a:t>Demaine</a:t>
            </a:r>
            <a:r>
              <a:rPr lang="en-CA" sz="2400" dirty="0">
                <a:effectLst/>
                <a:latin typeface="Times New Roman" panose="02020603050405020304" pitchFamily="18" charset="0"/>
                <a:ea typeface="Calibri" panose="020F0502020204030204" pitchFamily="34" charset="0"/>
              </a:rPr>
              <a:t>, J., </a:t>
            </a:r>
            <a:r>
              <a:rPr lang="en-CA" sz="2400" b="1" dirty="0">
                <a:effectLst/>
                <a:latin typeface="Times New Roman" panose="02020603050405020304" pitchFamily="18" charset="0"/>
                <a:ea typeface="Calibri" panose="020F0502020204030204" pitchFamily="34" charset="0"/>
              </a:rPr>
              <a:t>Bhatia</a:t>
            </a:r>
            <a:r>
              <a:rPr lang="en-CA" sz="2400" dirty="0">
                <a:effectLst/>
                <a:latin typeface="Times New Roman" panose="02020603050405020304" pitchFamily="18" charset="0"/>
                <a:ea typeface="Calibri" panose="020F0502020204030204" pitchFamily="34" charset="0"/>
              </a:rPr>
              <a:t>, Y., &amp; </a:t>
            </a:r>
            <a:r>
              <a:rPr lang="en-CA" sz="2400" b="1" dirty="0">
                <a:effectLst/>
                <a:latin typeface="Times New Roman" panose="02020603050405020304" pitchFamily="18" charset="0"/>
                <a:ea typeface="Calibri" panose="020F0502020204030204" pitchFamily="34" charset="0"/>
              </a:rPr>
              <a:t>Whalen</a:t>
            </a:r>
            <a:r>
              <a:rPr lang="en-CA" sz="2400" dirty="0">
                <a:effectLst/>
                <a:latin typeface="Times New Roman" panose="02020603050405020304" pitchFamily="18" charset="0"/>
                <a:ea typeface="Calibri" panose="020F0502020204030204" pitchFamily="34" charset="0"/>
              </a:rPr>
              <a:t>, K. (2024). Mapping publications by sustainable development goal at the faculty level to highlight inter-faculty collaborations. </a:t>
            </a:r>
            <a:r>
              <a:rPr lang="en-CA" sz="2400" i="1" dirty="0">
                <a:effectLst/>
                <a:latin typeface="Times New Roman" panose="02020603050405020304" pitchFamily="18" charset="0"/>
                <a:ea typeface="Calibri" panose="020F0502020204030204" pitchFamily="34" charset="0"/>
              </a:rPr>
              <a:t>International Journal of Sustainability in Higher Education.</a:t>
            </a:r>
            <a:r>
              <a:rPr lang="en-CA" sz="2400" dirty="0">
                <a:effectLst/>
                <a:latin typeface="Times New Roman" panose="02020603050405020304" pitchFamily="18" charset="0"/>
                <a:ea typeface="Calibri" panose="020F0502020204030204" pitchFamily="34" charset="0"/>
              </a:rPr>
              <a:t> </a:t>
            </a:r>
            <a:r>
              <a:rPr lang="en-CA" sz="1400" dirty="0">
                <a:effectLst/>
                <a:latin typeface="Times New Roman" panose="02020603050405020304" pitchFamily="18" charset="0"/>
                <a:ea typeface="Calibri" panose="020F0502020204030204" pitchFamily="34" charset="0"/>
              </a:rPr>
              <a:t>https://doi.org/10.1108/IJSHE-01-2024-0058</a:t>
            </a:r>
            <a:endParaRPr lang="en-CA" sz="1400" dirty="0"/>
          </a:p>
        </p:txBody>
      </p:sp>
    </p:spTree>
    <p:extLst>
      <p:ext uri="{BB962C8B-B14F-4D97-AF65-F5344CB8AC3E}">
        <p14:creationId xmlns:p14="http://schemas.microsoft.com/office/powerpoint/2010/main" val="1685066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BFD4C35-D22D-394C-AE2B-9E453C9FEF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B354BD-B080-942F-233C-87F32670105C}"/>
              </a:ext>
            </a:extLst>
          </p:cNvPr>
          <p:cNvSpPr>
            <a:spLocks noGrp="1"/>
          </p:cNvSpPr>
          <p:nvPr>
            <p:ph type="title"/>
          </p:nvPr>
        </p:nvSpPr>
        <p:spPr>
          <a:xfrm>
            <a:off x="594585" y="328054"/>
            <a:ext cx="10530615" cy="546576"/>
          </a:xfrm>
        </p:spPr>
        <p:txBody>
          <a:bodyPr>
            <a:normAutofit fontScale="90000"/>
          </a:bodyPr>
          <a:lstStyle/>
          <a:p>
            <a:r>
              <a:rPr lang="en-US" b="1" dirty="0"/>
              <a:t>16 SDGs categories for research</a:t>
            </a:r>
            <a:endParaRPr lang="en-CA" b="1" dirty="0"/>
          </a:p>
        </p:txBody>
      </p:sp>
      <p:pic>
        <p:nvPicPr>
          <p:cNvPr id="5" name="Picture 4">
            <a:extLst>
              <a:ext uri="{FF2B5EF4-FFF2-40B4-BE49-F238E27FC236}">
                <a16:creationId xmlns:a16="http://schemas.microsoft.com/office/drawing/2014/main" id="{2AADC2C0-A5FA-9A7A-06ED-6709948E3C13}"/>
              </a:ext>
            </a:extLst>
          </p:cNvPr>
          <p:cNvPicPr>
            <a:picLocks noChangeAspect="1"/>
          </p:cNvPicPr>
          <p:nvPr/>
        </p:nvPicPr>
        <p:blipFill>
          <a:blip r:embed="rId3"/>
          <a:stretch>
            <a:fillRect/>
          </a:stretch>
        </p:blipFill>
        <p:spPr>
          <a:xfrm>
            <a:off x="821950" y="1107841"/>
            <a:ext cx="10548099" cy="5147103"/>
          </a:xfrm>
          <a:prstGeom prst="rect">
            <a:avLst/>
          </a:prstGeom>
        </p:spPr>
      </p:pic>
    </p:spTree>
    <p:extLst>
      <p:ext uri="{BB962C8B-B14F-4D97-AF65-F5344CB8AC3E}">
        <p14:creationId xmlns:p14="http://schemas.microsoft.com/office/powerpoint/2010/main" val="3612663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E606BB6-9D14-BE4D-DFC2-2614903535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487CE0-0EA4-E66F-0CA1-6C82BB5031D8}"/>
              </a:ext>
            </a:extLst>
          </p:cNvPr>
          <p:cNvSpPr>
            <a:spLocks noGrp="1"/>
          </p:cNvSpPr>
          <p:nvPr>
            <p:ph type="title"/>
          </p:nvPr>
        </p:nvSpPr>
        <p:spPr>
          <a:xfrm>
            <a:off x="594585" y="328054"/>
            <a:ext cx="10530615" cy="546576"/>
          </a:xfrm>
        </p:spPr>
        <p:txBody>
          <a:bodyPr>
            <a:normAutofit fontScale="90000"/>
          </a:bodyPr>
          <a:lstStyle/>
          <a:p>
            <a:r>
              <a:rPr lang="en-US" b="1" dirty="0"/>
              <a:t>Why SDGs?</a:t>
            </a:r>
            <a:endParaRPr lang="en-CA" b="1" dirty="0"/>
          </a:p>
        </p:txBody>
      </p:sp>
      <p:sp>
        <p:nvSpPr>
          <p:cNvPr id="3" name="Content Placeholder 2">
            <a:extLst>
              <a:ext uri="{FF2B5EF4-FFF2-40B4-BE49-F238E27FC236}">
                <a16:creationId xmlns:a16="http://schemas.microsoft.com/office/drawing/2014/main" id="{DA9B5E1D-C2D2-506D-9F16-F1F24AF91BCA}"/>
              </a:ext>
            </a:extLst>
          </p:cNvPr>
          <p:cNvSpPr>
            <a:spLocks noGrp="1"/>
          </p:cNvSpPr>
          <p:nvPr>
            <p:ph idx="1"/>
          </p:nvPr>
        </p:nvSpPr>
        <p:spPr>
          <a:xfrm>
            <a:off x="594585" y="1040524"/>
            <a:ext cx="11113101" cy="5489421"/>
          </a:xfrm>
          <a:ln w="9525">
            <a:solidFill>
              <a:schemeClr val="bg1">
                <a:lumMod val="65000"/>
              </a:schemeClr>
            </a:solidFill>
          </a:ln>
        </p:spPr>
        <p:txBody>
          <a:bodyPr>
            <a:noAutofit/>
          </a:bodyPr>
          <a:lstStyle/>
          <a:p>
            <a:pPr marL="0" indent="0">
              <a:buClr>
                <a:srgbClr val="0070C0"/>
              </a:buClr>
              <a:buNone/>
            </a:pPr>
            <a:r>
              <a:rPr lang="en-CA" sz="2400" dirty="0">
                <a:ea typeface="Calibri" panose="020F0502020204030204" pitchFamily="34" charset="0"/>
              </a:rPr>
              <a:t>University output as categorized by SDG used in</a:t>
            </a:r>
          </a:p>
          <a:p>
            <a:pPr marL="0" indent="0">
              <a:buClr>
                <a:srgbClr val="0070C0"/>
              </a:buClr>
              <a:buNone/>
            </a:pPr>
            <a:endParaRPr lang="en-CA" sz="3200" dirty="0">
              <a:effectLst/>
              <a:ea typeface="Calibri" panose="020F0502020204030204" pitchFamily="34" charset="0"/>
            </a:endParaRPr>
          </a:p>
          <a:p>
            <a:pPr marL="0" indent="0">
              <a:buClr>
                <a:srgbClr val="0070C0"/>
              </a:buClr>
              <a:buNone/>
            </a:pPr>
            <a:endParaRPr lang="en-CA" sz="3200" dirty="0">
              <a:ea typeface="Calibri" panose="020F0502020204030204" pitchFamily="34" charset="0"/>
            </a:endParaRPr>
          </a:p>
          <a:p>
            <a:pPr marL="0" indent="0">
              <a:spcBef>
                <a:spcPts val="1200"/>
              </a:spcBef>
              <a:buClr>
                <a:srgbClr val="0070C0"/>
              </a:buClr>
              <a:buNone/>
            </a:pPr>
            <a:r>
              <a:rPr lang="en-CA" sz="2400" dirty="0">
                <a:ea typeface="Calibri" panose="020F0502020204030204" pitchFamily="34" charset="0"/>
              </a:rPr>
              <a:t>McMaster University (2022):</a:t>
            </a:r>
          </a:p>
          <a:p>
            <a:pPr marL="548640" lvl="1" indent="-274320">
              <a:spcBef>
                <a:spcPts val="0"/>
              </a:spcBef>
              <a:buClr>
                <a:srgbClr val="0070C0"/>
              </a:buClr>
            </a:pPr>
            <a:r>
              <a:rPr lang="en-CA" sz="2400" dirty="0">
                <a:ea typeface="Calibri" panose="020F0502020204030204" pitchFamily="34" charset="0"/>
              </a:rPr>
              <a:t>9</a:t>
            </a:r>
            <a:r>
              <a:rPr lang="en-CA" sz="2400" baseline="30000" dirty="0">
                <a:ea typeface="Calibri" panose="020F0502020204030204" pitchFamily="34" charset="0"/>
              </a:rPr>
              <a:t>th</a:t>
            </a:r>
            <a:r>
              <a:rPr lang="en-CA" sz="2400" dirty="0">
                <a:ea typeface="Calibri" panose="020F0502020204030204" pitchFamily="34" charset="0"/>
              </a:rPr>
              <a:t> in Canada</a:t>
            </a:r>
          </a:p>
          <a:p>
            <a:pPr marL="548640" lvl="1" indent="-274320">
              <a:buClr>
                <a:srgbClr val="0070C0"/>
              </a:buClr>
            </a:pPr>
            <a:r>
              <a:rPr lang="en-CA" sz="2400" dirty="0">
                <a:ea typeface="Calibri" panose="020F0502020204030204" pitchFamily="34" charset="0"/>
              </a:rPr>
              <a:t>37</a:t>
            </a:r>
            <a:r>
              <a:rPr lang="en-CA" sz="2400" baseline="30000" dirty="0">
                <a:ea typeface="Calibri" panose="020F0502020204030204" pitchFamily="34" charset="0"/>
              </a:rPr>
              <a:t>th</a:t>
            </a:r>
            <a:r>
              <a:rPr lang="en-CA" sz="2400" dirty="0">
                <a:ea typeface="Calibri" panose="020F0502020204030204" pitchFamily="34" charset="0"/>
              </a:rPr>
              <a:t> in World</a:t>
            </a:r>
          </a:p>
          <a:p>
            <a:pPr marL="2317120" lvl="8" indent="0">
              <a:buClr>
                <a:srgbClr val="0070C0"/>
              </a:buClr>
              <a:buNone/>
            </a:pPr>
            <a:r>
              <a:rPr lang="en-CA" sz="2500" dirty="0">
                <a:ea typeface="Calibri" panose="020F0502020204030204" pitchFamily="34" charset="0"/>
              </a:rPr>
              <a:t>…but 80</a:t>
            </a:r>
            <a:r>
              <a:rPr lang="en-CA" sz="2500" baseline="30000" dirty="0">
                <a:ea typeface="Calibri" panose="020F0502020204030204" pitchFamily="34" charset="0"/>
              </a:rPr>
              <a:t>th</a:t>
            </a:r>
            <a:r>
              <a:rPr lang="en-CA" sz="2500" dirty="0">
                <a:ea typeface="Calibri" panose="020F0502020204030204" pitchFamily="34" charset="0"/>
              </a:rPr>
              <a:t> in</a:t>
            </a:r>
            <a:endParaRPr lang="en-CA" sz="3100" dirty="0">
              <a:ea typeface="Calibri" panose="020F0502020204030204" pitchFamily="34" charset="0"/>
            </a:endParaRPr>
          </a:p>
          <a:p>
            <a:pPr marL="0" indent="0" algn="ctr">
              <a:buClr>
                <a:srgbClr val="0070C0"/>
              </a:buClr>
              <a:buNone/>
            </a:pPr>
            <a:endParaRPr lang="en-CA" sz="2400" dirty="0">
              <a:ea typeface="Calibri" panose="020F0502020204030204" pitchFamily="34" charset="0"/>
            </a:endParaRPr>
          </a:p>
          <a:p>
            <a:pPr marL="0" indent="0" algn="ctr">
              <a:spcBef>
                <a:spcPts val="0"/>
              </a:spcBef>
              <a:buClr>
                <a:srgbClr val="0070C0"/>
              </a:buClr>
              <a:buNone/>
            </a:pPr>
            <a:endParaRPr lang="en-CA" sz="2400" dirty="0">
              <a:ea typeface="Calibri" panose="020F0502020204030204" pitchFamily="34" charset="0"/>
            </a:endParaRPr>
          </a:p>
          <a:p>
            <a:pPr marL="0" indent="0" algn="ctr">
              <a:spcBef>
                <a:spcPts val="0"/>
              </a:spcBef>
              <a:buClr>
                <a:srgbClr val="0070C0"/>
              </a:buClr>
              <a:buNone/>
            </a:pPr>
            <a:endParaRPr lang="en-CA" sz="2400" dirty="0">
              <a:ea typeface="Calibri" panose="020F0502020204030204" pitchFamily="34" charset="0"/>
            </a:endParaRPr>
          </a:p>
          <a:p>
            <a:pPr marL="0" indent="0" algn="ctr">
              <a:spcBef>
                <a:spcPts val="1200"/>
              </a:spcBef>
              <a:buClr>
                <a:srgbClr val="0070C0"/>
              </a:buClr>
              <a:buNone/>
            </a:pPr>
            <a:r>
              <a:rPr lang="en-CA" sz="2400" dirty="0">
                <a:ea typeface="Calibri" panose="020F0502020204030204" pitchFamily="34" charset="0"/>
              </a:rPr>
              <a:t>Some institutions do better in </a:t>
            </a:r>
            <a:r>
              <a:rPr lang="en-CA" sz="2400" i="1" dirty="0">
                <a:ea typeface="Calibri" panose="020F0502020204030204" pitchFamily="34" charset="0"/>
              </a:rPr>
              <a:t>Impact</a:t>
            </a:r>
            <a:r>
              <a:rPr lang="en-CA" sz="2400" dirty="0">
                <a:ea typeface="Calibri" panose="020F0502020204030204" pitchFamily="34" charset="0"/>
              </a:rPr>
              <a:t> than </a:t>
            </a:r>
            <a:r>
              <a:rPr lang="en-CA" sz="2400" i="1" dirty="0">
                <a:ea typeface="Calibri" panose="020F0502020204030204" pitchFamily="34" charset="0"/>
              </a:rPr>
              <a:t>World </a:t>
            </a:r>
            <a:r>
              <a:rPr lang="en-CA" sz="2400" dirty="0">
                <a:ea typeface="Calibri" panose="020F0502020204030204" pitchFamily="34" charset="0"/>
              </a:rPr>
              <a:t>rankings.</a:t>
            </a:r>
          </a:p>
        </p:txBody>
      </p:sp>
      <p:pic>
        <p:nvPicPr>
          <p:cNvPr id="4098" name="Picture 2" descr="Times Higher Education — MIT Institutional Research">
            <a:extLst>
              <a:ext uri="{FF2B5EF4-FFF2-40B4-BE49-F238E27FC236}">
                <a16:creationId xmlns:a16="http://schemas.microsoft.com/office/drawing/2014/main" id="{8F1A9541-FC73-10F8-679A-7C8FE71994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4502" y="4752804"/>
            <a:ext cx="2702996" cy="1287302"/>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Participate in THE's Impact Rankings 2026 | Times Higher Education (THE)">
            <a:extLst>
              <a:ext uri="{FF2B5EF4-FFF2-40B4-BE49-F238E27FC236}">
                <a16:creationId xmlns:a16="http://schemas.microsoft.com/office/drawing/2014/main" id="{E04F453E-A16C-5926-145A-E344C3B7D13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44793" y="1545407"/>
            <a:ext cx="6302414" cy="1336159"/>
          </a:xfrm>
          <a:prstGeom prst="rect">
            <a:avLst/>
          </a:prstGeom>
          <a:solidFill>
            <a:schemeClr val="accent1"/>
          </a:solidFill>
        </p:spPr>
      </p:pic>
    </p:spTree>
    <p:extLst>
      <p:ext uri="{BB962C8B-B14F-4D97-AF65-F5344CB8AC3E}">
        <p14:creationId xmlns:p14="http://schemas.microsoft.com/office/powerpoint/2010/main" val="4141544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822FC32-BBBB-6420-A639-A805F14CC6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73F282-F3C7-8C81-7896-DB8795A3F3B6}"/>
              </a:ext>
            </a:extLst>
          </p:cNvPr>
          <p:cNvSpPr>
            <a:spLocks noGrp="1"/>
          </p:cNvSpPr>
          <p:nvPr>
            <p:ph type="title"/>
          </p:nvPr>
        </p:nvSpPr>
        <p:spPr>
          <a:xfrm>
            <a:off x="594585" y="328054"/>
            <a:ext cx="10530615" cy="546576"/>
          </a:xfrm>
        </p:spPr>
        <p:txBody>
          <a:bodyPr>
            <a:normAutofit fontScale="90000"/>
          </a:bodyPr>
          <a:lstStyle/>
          <a:p>
            <a:r>
              <a:rPr lang="en-US" b="1" dirty="0"/>
              <a:t>Why interdisciplinarity?</a:t>
            </a:r>
            <a:endParaRPr lang="en-CA" b="1" dirty="0"/>
          </a:p>
        </p:txBody>
      </p:sp>
      <p:sp>
        <p:nvSpPr>
          <p:cNvPr id="3" name="Content Placeholder 2">
            <a:extLst>
              <a:ext uri="{FF2B5EF4-FFF2-40B4-BE49-F238E27FC236}">
                <a16:creationId xmlns:a16="http://schemas.microsoft.com/office/drawing/2014/main" id="{0DB6B98B-FA56-3E8B-E66F-3D30022A62A2}"/>
              </a:ext>
            </a:extLst>
          </p:cNvPr>
          <p:cNvSpPr>
            <a:spLocks noGrp="1"/>
          </p:cNvSpPr>
          <p:nvPr>
            <p:ph idx="1"/>
          </p:nvPr>
        </p:nvSpPr>
        <p:spPr>
          <a:xfrm>
            <a:off x="604643" y="982049"/>
            <a:ext cx="11248898" cy="5489421"/>
          </a:xfrm>
          <a:ln w="9525">
            <a:solidFill>
              <a:schemeClr val="bg1">
                <a:lumMod val="65000"/>
              </a:schemeClr>
            </a:solidFill>
          </a:ln>
        </p:spPr>
        <p:txBody>
          <a:bodyPr/>
          <a:lstStyle/>
          <a:p>
            <a:pPr marL="0" indent="0">
              <a:buNone/>
            </a:pPr>
            <a:r>
              <a:rPr lang="en-US" sz="2400" b="1" dirty="0">
                <a:solidFill>
                  <a:srgbClr val="0070C0"/>
                </a:solidFill>
                <a:hlinkClick r:id="rId2">
                  <a:extLst>
                    <a:ext uri="{A12FA001-AC4F-418D-AE19-62706E023703}">
                      <ahyp:hlinkClr xmlns:ahyp="http://schemas.microsoft.com/office/drawing/2018/hyperlinkcolor" val="tx"/>
                    </a:ext>
                  </a:extLst>
                </a:hlinkClick>
              </a:rPr>
              <a:t>New Frontiers in Research Fund</a:t>
            </a:r>
            <a:endParaRPr lang="en-US" sz="2400" b="1" dirty="0">
              <a:solidFill>
                <a:srgbClr val="0070C0"/>
              </a:solidFill>
            </a:endParaRPr>
          </a:p>
          <a:p>
            <a:pPr>
              <a:buClr>
                <a:srgbClr val="00B0F0"/>
              </a:buClr>
            </a:pPr>
            <a:r>
              <a:rPr lang="en-CA" sz="2000" b="1" i="0" dirty="0">
                <a:solidFill>
                  <a:srgbClr val="333333"/>
                </a:solidFill>
                <a:effectLst/>
                <a:latin typeface="Noto Sans" panose="020B0502040504020204" pitchFamily="34" charset="0"/>
              </a:rPr>
              <a:t>$142 million </a:t>
            </a:r>
            <a:r>
              <a:rPr lang="en-CA" sz="2000" b="0" i="0" dirty="0">
                <a:solidFill>
                  <a:srgbClr val="333333"/>
                </a:solidFill>
                <a:effectLst/>
                <a:latin typeface="Noto Sans" panose="020B0502040504020204" pitchFamily="34" charset="0"/>
              </a:rPr>
              <a:t>for “Canadian-led, </a:t>
            </a:r>
            <a:r>
              <a:rPr lang="en-CA" sz="2000" b="1" i="0" dirty="0">
                <a:solidFill>
                  <a:srgbClr val="333333"/>
                </a:solidFill>
                <a:effectLst/>
                <a:latin typeface="Noto Sans" panose="020B0502040504020204" pitchFamily="34" charset="0"/>
              </a:rPr>
              <a:t>interdisciplinary</a:t>
            </a:r>
            <a:r>
              <a:rPr lang="en-CA" sz="2000" b="0" i="0" dirty="0">
                <a:solidFill>
                  <a:srgbClr val="333333"/>
                </a:solidFill>
                <a:effectLst/>
                <a:latin typeface="Noto Sans" panose="020B0502040504020204" pitchFamily="34" charset="0"/>
              </a:rPr>
              <a:t> research projects” (March 13, 2025)</a:t>
            </a:r>
            <a:endParaRPr lang="en-US" sz="2000" dirty="0"/>
          </a:p>
          <a:p>
            <a:pPr marL="0" indent="0">
              <a:buNone/>
            </a:pPr>
            <a:endParaRPr lang="en-US" sz="2000" dirty="0"/>
          </a:p>
          <a:p>
            <a:pPr marL="0" indent="0">
              <a:buClr>
                <a:srgbClr val="00B0F0"/>
              </a:buClr>
              <a:buNone/>
            </a:pPr>
            <a:r>
              <a:rPr lang="en-US" sz="2400" b="1" dirty="0">
                <a:solidFill>
                  <a:srgbClr val="0070C0"/>
                </a:solidFill>
                <a:hlinkClick r:id="rId3">
                  <a:extLst>
                    <a:ext uri="{A12FA001-AC4F-418D-AE19-62706E023703}">
                      <ahyp:hlinkClr xmlns:ahyp="http://schemas.microsoft.com/office/drawing/2018/hyperlinkcolor" val="tx"/>
                    </a:ext>
                  </a:extLst>
                </a:hlinkClick>
              </a:rPr>
              <a:t>Tri-Agency Interdisciplinary Peer Review Committee</a:t>
            </a:r>
            <a:endParaRPr lang="en-US" sz="2400" b="1" dirty="0">
              <a:solidFill>
                <a:srgbClr val="0070C0"/>
              </a:solidFill>
            </a:endParaRPr>
          </a:p>
          <a:p>
            <a:pPr>
              <a:buClr>
                <a:srgbClr val="00B0F0"/>
              </a:buClr>
            </a:pPr>
            <a:r>
              <a:rPr lang="en-US" sz="2000" b="1" dirty="0"/>
              <a:t>SSHRC</a:t>
            </a:r>
            <a:r>
              <a:rPr lang="en-US" sz="2000" dirty="0"/>
              <a:t> Insight Grants</a:t>
            </a:r>
          </a:p>
          <a:p>
            <a:pPr>
              <a:buClr>
                <a:srgbClr val="00B0F0"/>
              </a:buClr>
            </a:pPr>
            <a:r>
              <a:rPr lang="en-US" sz="2000" b="1" dirty="0"/>
              <a:t>CIHR</a:t>
            </a:r>
            <a:r>
              <a:rPr lang="en-US" sz="2000" dirty="0"/>
              <a:t> Project Grant</a:t>
            </a:r>
          </a:p>
          <a:p>
            <a:pPr>
              <a:buClr>
                <a:srgbClr val="00B0F0"/>
              </a:buClr>
            </a:pPr>
            <a:r>
              <a:rPr lang="en-US" sz="2000" b="1" dirty="0"/>
              <a:t>NSERC</a:t>
            </a:r>
            <a:r>
              <a:rPr lang="en-US" sz="2000" dirty="0"/>
              <a:t> Discovery Horizons</a:t>
            </a:r>
          </a:p>
          <a:p>
            <a:pPr marL="457200" lvl="2" indent="0">
              <a:buNone/>
            </a:pPr>
            <a:r>
              <a:rPr lang="en-US" sz="1800" dirty="0"/>
              <a:t>“Applications… must represent research across disciplines and subject areas… that clearly articulate </a:t>
            </a:r>
            <a:r>
              <a:rPr lang="en-US" sz="1800" b="1" dirty="0"/>
              <a:t>interdisciplinary</a:t>
            </a:r>
            <a:r>
              <a:rPr lang="en-US" sz="1800" dirty="0"/>
              <a:t> </a:t>
            </a:r>
            <a:r>
              <a:rPr lang="en-US" sz="1800" b="1" dirty="0"/>
              <a:t>approaches</a:t>
            </a:r>
            <a:r>
              <a:rPr lang="en-US" sz="1800" dirty="0"/>
              <a:t>.”</a:t>
            </a:r>
          </a:p>
          <a:p>
            <a:pPr marL="457200" lvl="2" indent="0">
              <a:spcBef>
                <a:spcPts val="0"/>
              </a:spcBef>
              <a:buNone/>
            </a:pPr>
            <a:endParaRPr lang="en-US" sz="1600" dirty="0"/>
          </a:p>
          <a:p>
            <a:pPr marL="457200" lvl="2" indent="0">
              <a:spcBef>
                <a:spcPts val="0"/>
              </a:spcBef>
              <a:buNone/>
            </a:pPr>
            <a:r>
              <a:rPr lang="en-US" sz="1800" dirty="0"/>
              <a:t>“</a:t>
            </a:r>
            <a:r>
              <a:rPr lang="en-US" sz="1800" b="1" dirty="0"/>
              <a:t>Interdisciplinarity must be a key characteristic </a:t>
            </a:r>
            <a:r>
              <a:rPr lang="en-US" sz="1800" dirty="0"/>
              <a:t>of proposed projects, where the project goals could not be achieved without an interdisciplinary approach.”</a:t>
            </a:r>
          </a:p>
          <a:p>
            <a:endParaRPr lang="en-CA" dirty="0"/>
          </a:p>
        </p:txBody>
      </p:sp>
    </p:spTree>
    <p:extLst>
      <p:ext uri="{BB962C8B-B14F-4D97-AF65-F5344CB8AC3E}">
        <p14:creationId xmlns:p14="http://schemas.microsoft.com/office/powerpoint/2010/main" val="3110552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3249429-8BFA-F557-C25D-A3C2D9A977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3BCAE0-F98D-14A0-A3FF-55D73EB6EB41}"/>
              </a:ext>
            </a:extLst>
          </p:cNvPr>
          <p:cNvSpPr>
            <a:spLocks noGrp="1"/>
          </p:cNvSpPr>
          <p:nvPr>
            <p:ph type="title"/>
          </p:nvPr>
        </p:nvSpPr>
        <p:spPr>
          <a:xfrm>
            <a:off x="594585" y="328054"/>
            <a:ext cx="10530615" cy="546576"/>
          </a:xfrm>
        </p:spPr>
        <p:txBody>
          <a:bodyPr>
            <a:normAutofit fontScale="90000"/>
          </a:bodyPr>
          <a:lstStyle/>
          <a:p>
            <a:r>
              <a:rPr lang="en-US" b="1" dirty="0"/>
              <a:t>Methods</a:t>
            </a:r>
            <a:endParaRPr lang="en-CA" b="1" dirty="0"/>
          </a:p>
        </p:txBody>
      </p:sp>
      <p:sp>
        <p:nvSpPr>
          <p:cNvPr id="3" name="Content Placeholder 2">
            <a:extLst>
              <a:ext uri="{FF2B5EF4-FFF2-40B4-BE49-F238E27FC236}">
                <a16:creationId xmlns:a16="http://schemas.microsoft.com/office/drawing/2014/main" id="{A668EDFB-C536-1AE9-18B1-6384666B1DFF}"/>
              </a:ext>
            </a:extLst>
          </p:cNvPr>
          <p:cNvSpPr>
            <a:spLocks noGrp="1"/>
          </p:cNvSpPr>
          <p:nvPr>
            <p:ph idx="1"/>
          </p:nvPr>
        </p:nvSpPr>
        <p:spPr>
          <a:xfrm>
            <a:off x="594585" y="1040524"/>
            <a:ext cx="7058144" cy="4978809"/>
          </a:xfrm>
          <a:ln w="9525">
            <a:solidFill>
              <a:schemeClr val="bg1">
                <a:lumMod val="65000"/>
              </a:schemeClr>
            </a:solidFill>
          </a:ln>
        </p:spPr>
        <p:txBody>
          <a:bodyPr>
            <a:noAutofit/>
          </a:bodyPr>
          <a:lstStyle/>
          <a:p>
            <a:pPr marL="0" indent="0">
              <a:buNone/>
            </a:pPr>
            <a:r>
              <a:rPr lang="en-US" sz="2000" dirty="0"/>
              <a:t>Dimensions: 32,605 publications</a:t>
            </a:r>
          </a:p>
          <a:p>
            <a:pPr marL="274320" indent="-274320">
              <a:buClr>
                <a:srgbClr val="0070C0"/>
              </a:buClr>
            </a:pPr>
            <a:r>
              <a:rPr lang="en-US" sz="2000" dirty="0"/>
              <a:t>1+ author @ McMaster</a:t>
            </a:r>
          </a:p>
          <a:p>
            <a:pPr marL="274320" indent="-274320">
              <a:buClr>
                <a:srgbClr val="0070C0"/>
              </a:buClr>
            </a:pPr>
            <a:r>
              <a:rPr lang="en-US" sz="2000" dirty="0"/>
              <a:t>6 years: January 2018 </a:t>
            </a:r>
            <a:r>
              <a:rPr lang="en-US" sz="2000" dirty="0">
                <a:sym typeface="Wingdings" panose="05000000000000000000" pitchFamily="2" charset="2"/>
              </a:rPr>
              <a:t> December 2023</a:t>
            </a:r>
          </a:p>
          <a:p>
            <a:pPr marL="274320" indent="-274320">
              <a:buClr>
                <a:srgbClr val="0070C0"/>
              </a:buClr>
            </a:pPr>
            <a:r>
              <a:rPr lang="en-CA" sz="2000" i="1" dirty="0"/>
              <a:t>Research Article, Review Article, Conference Paper</a:t>
            </a:r>
            <a:endParaRPr lang="en-US" sz="2000" i="1" dirty="0">
              <a:sym typeface="Wingdings" panose="05000000000000000000" pitchFamily="2" charset="2"/>
            </a:endParaRPr>
          </a:p>
          <a:p>
            <a:pPr marL="274320" indent="-274320">
              <a:buClr>
                <a:srgbClr val="0070C0"/>
              </a:buClr>
            </a:pPr>
            <a:r>
              <a:rPr lang="en-US" sz="2000" dirty="0">
                <a:sym typeface="Wingdings" panose="05000000000000000000" pitchFamily="2" charset="2"/>
              </a:rPr>
              <a:t>Matched 25,406 publications by DOI in RIMS</a:t>
            </a:r>
          </a:p>
          <a:p>
            <a:pPr marL="274320" indent="-274320">
              <a:buClr>
                <a:srgbClr val="0070C0"/>
              </a:buClr>
            </a:pPr>
            <a:r>
              <a:rPr lang="en-US" sz="2000" dirty="0">
                <a:sym typeface="Wingdings" panose="05000000000000000000" pitchFamily="2" charset="2"/>
              </a:rPr>
              <a:t>8,594 had SDG category by Dimensions</a:t>
            </a:r>
          </a:p>
          <a:p>
            <a:pPr marL="274320" indent="-274320">
              <a:buClr>
                <a:srgbClr val="0070C0"/>
              </a:buClr>
            </a:pPr>
            <a:endParaRPr lang="en-US" sz="2400" dirty="0">
              <a:sym typeface="Wingdings" panose="05000000000000000000" pitchFamily="2" charset="2"/>
            </a:endParaRPr>
          </a:p>
          <a:p>
            <a:pPr marL="0" indent="0">
              <a:buClr>
                <a:srgbClr val="0070C0"/>
              </a:buClr>
              <a:buNone/>
            </a:pPr>
            <a:r>
              <a:rPr lang="en-US" sz="2000" dirty="0">
                <a:sym typeface="Wingdings" panose="05000000000000000000" pitchFamily="2" charset="2"/>
              </a:rPr>
              <a:t>Data &amp; Methods available on </a:t>
            </a:r>
            <a:r>
              <a:rPr lang="en-US" sz="2000" dirty="0" err="1">
                <a:sym typeface="Wingdings" panose="05000000000000000000" pitchFamily="2" charset="2"/>
              </a:rPr>
              <a:t>Figshare</a:t>
            </a:r>
            <a:r>
              <a:rPr lang="en-US" sz="2000" dirty="0">
                <a:sym typeface="Wingdings" panose="05000000000000000000" pitchFamily="2" charset="2"/>
              </a:rPr>
              <a:t>:</a:t>
            </a:r>
          </a:p>
          <a:p>
            <a:pPr marL="274320" indent="-274320">
              <a:buClr>
                <a:srgbClr val="0070C0"/>
              </a:buClr>
              <a:buNone/>
            </a:pPr>
            <a:r>
              <a:rPr lang="en-US" sz="1700" dirty="0">
                <a:latin typeface="Times New Roman" panose="02020603050405020304" pitchFamily="18" charset="0"/>
                <a:cs typeface="Times New Roman" panose="02020603050405020304" pitchFamily="18" charset="0"/>
              </a:rPr>
              <a:t>Demaine, Jeffrey; Bhatia, Yash; Whalen, Kate (2024). Supplementary materials: "Mapping publications by Sustainable Development Goal at the faculty level to highlight inter-faculty collaborations". </a:t>
            </a:r>
            <a:r>
              <a:rPr lang="en-US" sz="1700" dirty="0" err="1">
                <a:latin typeface="Times New Roman" panose="02020603050405020304" pitchFamily="18" charset="0"/>
                <a:cs typeface="Times New Roman" panose="02020603050405020304" pitchFamily="18" charset="0"/>
              </a:rPr>
              <a:t>figshare</a:t>
            </a:r>
            <a:r>
              <a:rPr lang="en-US" sz="1700" dirty="0">
                <a:latin typeface="Times New Roman" panose="02020603050405020304" pitchFamily="18" charset="0"/>
                <a:cs typeface="Times New Roman" panose="02020603050405020304" pitchFamily="18" charset="0"/>
              </a:rPr>
              <a:t>. Dataset.  </a:t>
            </a:r>
            <a:r>
              <a:rPr lang="en-US" sz="1600" dirty="0">
                <a:solidFill>
                  <a:srgbClr val="0070C0"/>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https://doi.org/10.6084/m9.figshare.25075727.v1</a:t>
            </a:r>
            <a:endParaRPr lang="en-US" sz="1600" dirty="0">
              <a:solidFill>
                <a:srgbClr val="0070C0"/>
              </a:solidFill>
              <a:latin typeface="Times New Roman" panose="02020603050405020304" pitchFamily="18" charset="0"/>
              <a:cs typeface="Times New Roman" panose="02020603050405020304" pitchFamily="18" charset="0"/>
            </a:endParaRPr>
          </a:p>
        </p:txBody>
      </p:sp>
      <p:pic>
        <p:nvPicPr>
          <p:cNvPr id="4" name="Picture 3" descr="A graph of numbers and a bar&#10;&#10;Description automatically generated">
            <a:extLst>
              <a:ext uri="{FF2B5EF4-FFF2-40B4-BE49-F238E27FC236}">
                <a16:creationId xmlns:a16="http://schemas.microsoft.com/office/drawing/2014/main" id="{622027EE-84CA-97EC-2A9C-EA1F8D84222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91998" y="1236867"/>
            <a:ext cx="4304507" cy="4586121"/>
          </a:xfrm>
          <a:prstGeom prst="rect">
            <a:avLst/>
          </a:prstGeom>
        </p:spPr>
      </p:pic>
    </p:spTree>
    <p:extLst>
      <p:ext uri="{BB962C8B-B14F-4D97-AF65-F5344CB8AC3E}">
        <p14:creationId xmlns:p14="http://schemas.microsoft.com/office/powerpoint/2010/main" val="2231217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E022D3AC-4F5E-60E2-81A5-6D09611FD4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BD307B-B835-9083-DF07-071C9347C87C}"/>
              </a:ext>
            </a:extLst>
          </p:cNvPr>
          <p:cNvSpPr>
            <a:spLocks noGrp="1"/>
          </p:cNvSpPr>
          <p:nvPr>
            <p:ph type="title"/>
          </p:nvPr>
        </p:nvSpPr>
        <p:spPr>
          <a:xfrm>
            <a:off x="594585" y="328054"/>
            <a:ext cx="10530615" cy="546576"/>
          </a:xfrm>
        </p:spPr>
        <p:txBody>
          <a:bodyPr>
            <a:normAutofit fontScale="90000"/>
          </a:bodyPr>
          <a:lstStyle/>
          <a:p>
            <a:r>
              <a:rPr lang="en-US" b="1" dirty="0"/>
              <a:t>1- SDG publications by Faculty</a:t>
            </a:r>
            <a:endParaRPr lang="en-CA" b="1" dirty="0"/>
          </a:p>
        </p:txBody>
      </p:sp>
      <p:sp>
        <p:nvSpPr>
          <p:cNvPr id="3" name="Content Placeholder 2">
            <a:extLst>
              <a:ext uri="{FF2B5EF4-FFF2-40B4-BE49-F238E27FC236}">
                <a16:creationId xmlns:a16="http://schemas.microsoft.com/office/drawing/2014/main" id="{27F49489-ED86-CE46-8496-67061A23B6D6}"/>
              </a:ext>
            </a:extLst>
          </p:cNvPr>
          <p:cNvSpPr>
            <a:spLocks noGrp="1"/>
          </p:cNvSpPr>
          <p:nvPr>
            <p:ph idx="1"/>
          </p:nvPr>
        </p:nvSpPr>
        <p:spPr>
          <a:xfrm>
            <a:off x="594586" y="1083027"/>
            <a:ext cx="6726224" cy="5489421"/>
          </a:xfrm>
          <a:ln w="9525">
            <a:solidFill>
              <a:schemeClr val="bg1">
                <a:lumMod val="65000"/>
              </a:schemeClr>
            </a:solidFill>
          </a:ln>
        </p:spPr>
        <p:txBody>
          <a:bodyPr/>
          <a:lstStyle/>
          <a:p>
            <a:pPr marL="0" indent="0">
              <a:buClr>
                <a:srgbClr val="00B0F0"/>
              </a:buClr>
              <a:buNone/>
            </a:pPr>
            <a:r>
              <a:rPr lang="en-US" sz="2000" b="1" dirty="0"/>
              <a:t>8,594</a:t>
            </a:r>
            <a:r>
              <a:rPr lang="en-US" sz="2000" dirty="0"/>
              <a:t> publications map to </a:t>
            </a:r>
            <a:r>
              <a:rPr lang="en-US" sz="2000" b="1" dirty="0"/>
              <a:t>9,345</a:t>
            </a:r>
            <a:r>
              <a:rPr lang="en-US" sz="2000" dirty="0"/>
              <a:t> categorizations-by-affiliations</a:t>
            </a:r>
          </a:p>
          <a:p>
            <a:pPr lvl="1"/>
            <a:r>
              <a:rPr lang="en-US" sz="1800" dirty="0"/>
              <a:t>Because…</a:t>
            </a:r>
          </a:p>
          <a:p>
            <a:pPr marL="0" indent="0">
              <a:lnSpc>
                <a:spcPct val="100000"/>
              </a:lnSpc>
              <a:spcBef>
                <a:spcPts val="0"/>
              </a:spcBef>
              <a:buClr>
                <a:srgbClr val="00B0F0"/>
              </a:buClr>
              <a:buNone/>
            </a:pPr>
            <a:endParaRPr lang="en-US" sz="2000" dirty="0"/>
          </a:p>
          <a:p>
            <a:pPr marL="0" indent="0">
              <a:buClr>
                <a:srgbClr val="00B0F0"/>
              </a:buClr>
              <a:buNone/>
            </a:pPr>
            <a:r>
              <a:rPr lang="en-US" sz="2000" dirty="0"/>
              <a:t>Distribution is highly skewed: </a:t>
            </a:r>
          </a:p>
          <a:p>
            <a:pPr>
              <a:lnSpc>
                <a:spcPct val="100000"/>
              </a:lnSpc>
              <a:buClr>
                <a:srgbClr val="00B0F0"/>
              </a:buClr>
            </a:pPr>
            <a:r>
              <a:rPr lang="en-US" sz="2000" b="1" dirty="0"/>
              <a:t>Health Sciences</a:t>
            </a:r>
            <a:r>
              <a:rPr lang="en-US" sz="2000" dirty="0"/>
              <a:t>: 70.5% of McMaster’s total.</a:t>
            </a:r>
          </a:p>
          <a:p>
            <a:pPr lvl="1">
              <a:buClr>
                <a:srgbClr val="00B0F0"/>
              </a:buClr>
            </a:pPr>
            <a:r>
              <a:rPr lang="en-US" sz="1800" dirty="0"/>
              <a:t>Of these, 88.7% address </a:t>
            </a:r>
            <a:r>
              <a:rPr lang="en-US" sz="1800" i="1" dirty="0"/>
              <a:t>SDG #3 - Good Health and Well Being</a:t>
            </a:r>
            <a:r>
              <a:rPr lang="en-US" sz="1800" dirty="0"/>
              <a:t>.</a:t>
            </a:r>
          </a:p>
          <a:p>
            <a:pPr>
              <a:lnSpc>
                <a:spcPct val="100000"/>
              </a:lnSpc>
              <a:buClr>
                <a:srgbClr val="00B0F0"/>
              </a:buClr>
            </a:pPr>
            <a:r>
              <a:rPr lang="en-US" sz="2000" b="1" dirty="0"/>
              <a:t>Engineering</a:t>
            </a:r>
            <a:r>
              <a:rPr lang="en-US" sz="2000" dirty="0"/>
              <a:t>: 1,179 publications (12.6% of total)</a:t>
            </a:r>
          </a:p>
          <a:p>
            <a:pPr lvl="1">
              <a:buClr>
                <a:srgbClr val="00B0F0"/>
              </a:buClr>
            </a:pPr>
            <a:r>
              <a:rPr lang="en-US" sz="1800" dirty="0"/>
              <a:t>of which 725 (61.5%) in </a:t>
            </a:r>
            <a:r>
              <a:rPr lang="en-US" sz="1800" i="1" dirty="0"/>
              <a:t>SDG #7- Affordable and Clean Energy</a:t>
            </a:r>
            <a:r>
              <a:rPr lang="en-US" sz="1800" dirty="0"/>
              <a:t>.</a:t>
            </a:r>
          </a:p>
          <a:p>
            <a:pPr>
              <a:lnSpc>
                <a:spcPct val="100000"/>
              </a:lnSpc>
              <a:buClr>
                <a:srgbClr val="00B0F0"/>
              </a:buClr>
            </a:pPr>
            <a:r>
              <a:rPr lang="en-US" sz="2000" b="1" dirty="0"/>
              <a:t>Science</a:t>
            </a:r>
            <a:r>
              <a:rPr lang="en-US" sz="2000" dirty="0"/>
              <a:t>: 10.6% of output</a:t>
            </a:r>
          </a:p>
          <a:p>
            <a:pPr lvl="1">
              <a:buClr>
                <a:srgbClr val="00B0F0"/>
              </a:buClr>
            </a:pPr>
            <a:r>
              <a:rPr lang="en-US" sz="1800" dirty="0"/>
              <a:t>47% are also </a:t>
            </a:r>
            <a:r>
              <a:rPr lang="en-US" sz="1800" i="1" dirty="0"/>
              <a:t>SDG #3 - Good Health and Well Being</a:t>
            </a:r>
            <a:endParaRPr lang="en-US" sz="1800" dirty="0"/>
          </a:p>
          <a:p>
            <a:endParaRPr lang="en-CA" dirty="0"/>
          </a:p>
        </p:txBody>
      </p:sp>
      <p:graphicFrame>
        <p:nvGraphicFramePr>
          <p:cNvPr id="4" name="Chart 3">
            <a:extLst>
              <a:ext uri="{FF2B5EF4-FFF2-40B4-BE49-F238E27FC236}">
                <a16:creationId xmlns:a16="http://schemas.microsoft.com/office/drawing/2014/main" id="{C629D83F-9628-CB1C-6306-74B4C585B3C2}"/>
              </a:ext>
            </a:extLst>
          </p:cNvPr>
          <p:cNvGraphicFramePr>
            <a:graphicFrameLocks/>
          </p:cNvGraphicFramePr>
          <p:nvPr>
            <p:extLst>
              <p:ext uri="{D42A27DB-BD31-4B8C-83A1-F6EECF244321}">
                <p14:modId xmlns:p14="http://schemas.microsoft.com/office/powerpoint/2010/main" val="3527194431"/>
              </p:ext>
            </p:extLst>
          </p:nvPr>
        </p:nvGraphicFramePr>
        <p:xfrm>
          <a:off x="5859892" y="1176191"/>
          <a:ext cx="7785907" cy="504844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2192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5CE16FE-0073-E79D-B546-A47B852FC4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6BB2D2-F179-D528-94B4-5B829349EE69}"/>
              </a:ext>
            </a:extLst>
          </p:cNvPr>
          <p:cNvSpPr>
            <a:spLocks noGrp="1"/>
          </p:cNvSpPr>
          <p:nvPr>
            <p:ph type="title"/>
          </p:nvPr>
        </p:nvSpPr>
        <p:spPr>
          <a:xfrm>
            <a:off x="594585" y="328054"/>
            <a:ext cx="10530615" cy="546576"/>
          </a:xfrm>
        </p:spPr>
        <p:txBody>
          <a:bodyPr>
            <a:normAutofit fontScale="90000"/>
          </a:bodyPr>
          <a:lstStyle/>
          <a:p>
            <a:r>
              <a:rPr lang="en-US" b="1" dirty="0"/>
              <a:t>1 - SDG publications by Faculty</a:t>
            </a:r>
            <a:endParaRPr lang="en-CA" b="1" dirty="0"/>
          </a:p>
        </p:txBody>
      </p:sp>
      <p:graphicFrame>
        <p:nvGraphicFramePr>
          <p:cNvPr id="3" name="Table 2">
            <a:extLst>
              <a:ext uri="{FF2B5EF4-FFF2-40B4-BE49-F238E27FC236}">
                <a16:creationId xmlns:a16="http://schemas.microsoft.com/office/drawing/2014/main" id="{C07DF3AA-B6F1-3C7A-3933-59BAF6B4597A}"/>
              </a:ext>
            </a:extLst>
          </p:cNvPr>
          <p:cNvGraphicFramePr>
            <a:graphicFrameLocks noGrp="1"/>
          </p:cNvGraphicFramePr>
          <p:nvPr>
            <p:extLst>
              <p:ext uri="{D42A27DB-BD31-4B8C-83A1-F6EECF244321}">
                <p14:modId xmlns:p14="http://schemas.microsoft.com/office/powerpoint/2010/main" val="114425513"/>
              </p:ext>
            </p:extLst>
          </p:nvPr>
        </p:nvGraphicFramePr>
        <p:xfrm>
          <a:off x="545228" y="1090180"/>
          <a:ext cx="11101544" cy="5014668"/>
        </p:xfrm>
        <a:graphic>
          <a:graphicData uri="http://schemas.openxmlformats.org/drawingml/2006/table">
            <a:tbl>
              <a:tblPr/>
              <a:tblGrid>
                <a:gridCol w="4026772">
                  <a:extLst>
                    <a:ext uri="{9D8B030D-6E8A-4147-A177-3AD203B41FA5}">
                      <a16:colId xmlns:a16="http://schemas.microsoft.com/office/drawing/2014/main" val="3114339733"/>
                    </a:ext>
                  </a:extLst>
                </a:gridCol>
                <a:gridCol w="1042463">
                  <a:extLst>
                    <a:ext uri="{9D8B030D-6E8A-4147-A177-3AD203B41FA5}">
                      <a16:colId xmlns:a16="http://schemas.microsoft.com/office/drawing/2014/main" val="3179114858"/>
                    </a:ext>
                  </a:extLst>
                </a:gridCol>
                <a:gridCol w="1296537">
                  <a:extLst>
                    <a:ext uri="{9D8B030D-6E8A-4147-A177-3AD203B41FA5}">
                      <a16:colId xmlns:a16="http://schemas.microsoft.com/office/drawing/2014/main" val="1350709975"/>
                    </a:ext>
                  </a:extLst>
                </a:gridCol>
                <a:gridCol w="1091821">
                  <a:extLst>
                    <a:ext uri="{9D8B030D-6E8A-4147-A177-3AD203B41FA5}">
                      <a16:colId xmlns:a16="http://schemas.microsoft.com/office/drawing/2014/main" val="3697492749"/>
                    </a:ext>
                  </a:extLst>
                </a:gridCol>
                <a:gridCol w="1036047">
                  <a:extLst>
                    <a:ext uri="{9D8B030D-6E8A-4147-A177-3AD203B41FA5}">
                      <a16:colId xmlns:a16="http://schemas.microsoft.com/office/drawing/2014/main" val="1459544012"/>
                    </a:ext>
                  </a:extLst>
                </a:gridCol>
                <a:gridCol w="1220213">
                  <a:extLst>
                    <a:ext uri="{9D8B030D-6E8A-4147-A177-3AD203B41FA5}">
                      <a16:colId xmlns:a16="http://schemas.microsoft.com/office/drawing/2014/main" val="725891721"/>
                    </a:ext>
                  </a:extLst>
                </a:gridCol>
                <a:gridCol w="1387691">
                  <a:extLst>
                    <a:ext uri="{9D8B030D-6E8A-4147-A177-3AD203B41FA5}">
                      <a16:colId xmlns:a16="http://schemas.microsoft.com/office/drawing/2014/main" val="11862166"/>
                    </a:ext>
                  </a:extLst>
                </a:gridCol>
              </a:tblGrid>
              <a:tr h="539655">
                <a:tc>
                  <a:txBody>
                    <a:bodyPr/>
                    <a:lstStyle/>
                    <a:p>
                      <a:pPr algn="ctr" fontAlgn="b"/>
                      <a:r>
                        <a:rPr lang="en-CA" sz="1800" b="1" i="0" u="none" strike="noStrike" baseline="0" dirty="0">
                          <a:solidFill>
                            <a:srgbClr val="000000"/>
                          </a:solidFill>
                          <a:effectLst/>
                          <a:latin typeface="Calibri" panose="020F0502020204030204" pitchFamily="34" charset="0"/>
                        </a:rPr>
                        <a:t>SDG</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Health Sciences</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Engineering</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Science</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Social Sciences</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Business</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tc>
                  <a:txBody>
                    <a:bodyPr/>
                    <a:lstStyle/>
                    <a:p>
                      <a:pPr algn="ctr" fontAlgn="b"/>
                      <a:r>
                        <a:rPr lang="en-CA" sz="1800" b="1" i="0" u="none" strike="noStrike" baseline="0">
                          <a:solidFill>
                            <a:srgbClr val="000000"/>
                          </a:solidFill>
                          <a:effectLst/>
                          <a:latin typeface="Calibri" panose="020F0502020204030204" pitchFamily="34" charset="0"/>
                        </a:rPr>
                        <a:t>Humanities</a:t>
                      </a:r>
                    </a:p>
                  </a:txBody>
                  <a:tcPr marL="4524" marR="4524" marT="4524" marB="0" anchor="b">
                    <a:lnL>
                      <a:noFill/>
                    </a:lnL>
                    <a:lnR>
                      <a:noFill/>
                    </a:lnR>
                    <a:lnT>
                      <a:noFill/>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1609724794"/>
                  </a:ext>
                </a:extLst>
              </a:tr>
              <a:tr h="272034">
                <a:tc>
                  <a:txBody>
                    <a:bodyPr/>
                    <a:lstStyle/>
                    <a:p>
                      <a:pPr algn="l" fontAlgn="b"/>
                      <a:r>
                        <a:rPr lang="en-CA" sz="1800" b="0" i="0" u="none" strike="noStrike" baseline="0" dirty="0">
                          <a:solidFill>
                            <a:srgbClr val="000000"/>
                          </a:solidFill>
                          <a:effectLst/>
                          <a:latin typeface="Calibri" panose="020F0502020204030204" pitchFamily="34" charset="0"/>
                        </a:rPr>
                        <a:t>1 No Poverty</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5</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5</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w="6350" cap="flat" cmpd="sng" algn="ctr">
                      <a:solidFill>
                        <a:srgbClr val="000000"/>
                      </a:solidFill>
                      <a:prstDash val="solid"/>
                      <a:round/>
                      <a:headEnd type="none" w="med" len="med"/>
                      <a:tailEnd type="none" w="med" len="med"/>
                    </a:lnT>
                    <a:lnB>
                      <a:noFill/>
                    </a:lnB>
                    <a:solidFill>
                      <a:srgbClr val="FCFCFF"/>
                    </a:solidFill>
                  </a:tcPr>
                </a:tc>
                <a:extLst>
                  <a:ext uri="{0D108BD9-81ED-4DB2-BD59-A6C34878D82A}">
                    <a16:rowId xmlns:a16="http://schemas.microsoft.com/office/drawing/2014/main" val="281526513"/>
                  </a:ext>
                </a:extLst>
              </a:tr>
              <a:tr h="272034">
                <a:tc>
                  <a:txBody>
                    <a:bodyPr/>
                    <a:lstStyle/>
                    <a:p>
                      <a:pPr algn="l" fontAlgn="b"/>
                      <a:r>
                        <a:rPr lang="en-CA" sz="1800" b="0" i="0" u="none" strike="noStrike" baseline="0" dirty="0">
                          <a:solidFill>
                            <a:srgbClr val="000000"/>
                          </a:solidFill>
                          <a:effectLst/>
                          <a:latin typeface="Calibri" panose="020F0502020204030204" pitchFamily="34" charset="0"/>
                        </a:rPr>
                        <a:t>2 Zero Hunger</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54</a:t>
                      </a:r>
                    </a:p>
                  </a:txBody>
                  <a:tcPr marL="4524" marR="4524" marT="4524" marB="0" anchor="b">
                    <a:lnL>
                      <a:noFill/>
                    </a:lnL>
                    <a:lnR>
                      <a:noFill/>
                    </a:lnR>
                    <a:lnT>
                      <a:noFill/>
                    </a:lnT>
                    <a:lnB>
                      <a:noFill/>
                    </a:lnB>
                    <a:solidFill>
                      <a:srgbClr val="FBFCFE"/>
                    </a:solidFill>
                  </a:tcPr>
                </a:tc>
                <a:tc>
                  <a:txBody>
                    <a:bodyPr/>
                    <a:lstStyle/>
                    <a:p>
                      <a:pPr algn="r" fontAlgn="b"/>
                      <a:r>
                        <a:rPr lang="en-CA" sz="1800" b="0" i="0" u="none" strike="noStrike" baseline="0">
                          <a:solidFill>
                            <a:srgbClr val="000000"/>
                          </a:solidFill>
                          <a:effectLst/>
                          <a:latin typeface="Calibri" panose="020F0502020204030204" pitchFamily="34" charset="0"/>
                        </a:rPr>
                        <a:t>11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8</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514376420"/>
                  </a:ext>
                </a:extLst>
              </a:tr>
              <a:tr h="272034">
                <a:tc>
                  <a:txBody>
                    <a:bodyPr/>
                    <a:lstStyle/>
                    <a:p>
                      <a:pPr algn="l" fontAlgn="b"/>
                      <a:r>
                        <a:rPr lang="en-US" sz="1800" b="0" i="0" u="none" strike="noStrike" baseline="0">
                          <a:solidFill>
                            <a:srgbClr val="000000"/>
                          </a:solidFill>
                          <a:effectLst/>
                          <a:latin typeface="Calibri" panose="020F0502020204030204" pitchFamily="34" charset="0"/>
                        </a:rPr>
                        <a:t>3 Good Health and Well Being</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5,845</a:t>
                      </a:r>
                    </a:p>
                  </a:txBody>
                  <a:tcPr marL="4524" marR="4524" marT="4524" marB="0" anchor="b">
                    <a:lnL>
                      <a:noFill/>
                    </a:lnL>
                    <a:lnR>
                      <a:noFill/>
                    </a:lnR>
                    <a:lnT>
                      <a:noFill/>
                    </a:lnT>
                    <a:lnB>
                      <a:noFill/>
                    </a:lnB>
                    <a:solidFill>
                      <a:srgbClr val="63BE7B"/>
                    </a:solidFill>
                  </a:tcPr>
                </a:tc>
                <a:tc>
                  <a:txBody>
                    <a:bodyPr/>
                    <a:lstStyle/>
                    <a:p>
                      <a:pPr algn="r" fontAlgn="b"/>
                      <a:r>
                        <a:rPr lang="en-CA" sz="1800" b="0" i="0" u="none" strike="noStrike" baseline="0">
                          <a:solidFill>
                            <a:srgbClr val="000000"/>
                          </a:solidFill>
                          <a:effectLst/>
                          <a:latin typeface="Calibri" panose="020F0502020204030204" pitchFamily="34" charset="0"/>
                        </a:rPr>
                        <a:t>175</a:t>
                      </a:r>
                    </a:p>
                  </a:txBody>
                  <a:tcPr marL="4524" marR="4524" marT="4524" marB="0" anchor="b">
                    <a:lnL>
                      <a:noFill/>
                    </a:lnL>
                    <a:lnR>
                      <a:noFill/>
                    </a:lnR>
                    <a:lnT>
                      <a:noFill/>
                    </a:lnT>
                    <a:lnB>
                      <a:noFill/>
                    </a:lnB>
                    <a:solidFill>
                      <a:srgbClr val="F8FBFC"/>
                    </a:solidFill>
                  </a:tcPr>
                </a:tc>
                <a:tc>
                  <a:txBody>
                    <a:bodyPr/>
                    <a:lstStyle/>
                    <a:p>
                      <a:pPr algn="r" fontAlgn="b"/>
                      <a:r>
                        <a:rPr lang="en-CA" sz="1800" b="0" i="0" u="none" strike="noStrike" baseline="0">
                          <a:solidFill>
                            <a:srgbClr val="000000"/>
                          </a:solidFill>
                          <a:effectLst/>
                          <a:latin typeface="Calibri" panose="020F0502020204030204" pitchFamily="34" charset="0"/>
                        </a:rPr>
                        <a:t>427</a:t>
                      </a:r>
                    </a:p>
                  </a:txBody>
                  <a:tcPr marL="4524" marR="4524" marT="4524" marB="0" anchor="b">
                    <a:lnL>
                      <a:noFill/>
                    </a:lnL>
                    <a:lnR>
                      <a:noFill/>
                    </a:lnR>
                    <a:lnT>
                      <a:noFill/>
                    </a:lnT>
                    <a:lnB>
                      <a:noFill/>
                    </a:lnB>
                    <a:solidFill>
                      <a:srgbClr val="F1F8F6"/>
                    </a:solidFill>
                  </a:tcPr>
                </a:tc>
                <a:tc>
                  <a:txBody>
                    <a:bodyPr/>
                    <a:lstStyle/>
                    <a:p>
                      <a:pPr algn="r" fontAlgn="b"/>
                      <a:r>
                        <a:rPr lang="en-CA" sz="1800" b="0" i="0" u="none" strike="noStrike" baseline="0">
                          <a:solidFill>
                            <a:srgbClr val="000000"/>
                          </a:solidFill>
                          <a:effectLst/>
                          <a:latin typeface="Calibri" panose="020F0502020204030204" pitchFamily="34" charset="0"/>
                        </a:rPr>
                        <a:t>222</a:t>
                      </a:r>
                    </a:p>
                  </a:txBody>
                  <a:tcPr marL="4524" marR="4524" marT="4524" marB="0" anchor="b">
                    <a:lnL>
                      <a:noFill/>
                    </a:lnL>
                    <a:lnR>
                      <a:noFill/>
                    </a:lnR>
                    <a:lnT>
                      <a:noFill/>
                    </a:lnT>
                    <a:lnB>
                      <a:noFill/>
                    </a:lnB>
                    <a:solidFill>
                      <a:srgbClr val="F7FAFB"/>
                    </a:solidFill>
                  </a:tcPr>
                </a:tc>
                <a:tc>
                  <a:txBody>
                    <a:bodyPr/>
                    <a:lstStyle/>
                    <a:p>
                      <a:pPr algn="r" fontAlgn="b"/>
                      <a:r>
                        <a:rPr lang="en-CA" sz="1800" b="0" i="0" u="none" strike="noStrike" baseline="0">
                          <a:solidFill>
                            <a:srgbClr val="000000"/>
                          </a:solidFill>
                          <a:effectLst/>
                          <a:latin typeface="Calibri" panose="020F0502020204030204" pitchFamily="34" charset="0"/>
                        </a:rPr>
                        <a:t>68</a:t>
                      </a:r>
                    </a:p>
                  </a:txBody>
                  <a:tcPr marL="4524" marR="4524" marT="4524" marB="0" anchor="b">
                    <a:lnL>
                      <a:noFill/>
                    </a:lnL>
                    <a:lnR>
                      <a:noFill/>
                    </a:lnR>
                    <a:lnT>
                      <a:noFill/>
                    </a:lnT>
                    <a:lnB>
                      <a:noFill/>
                    </a:lnB>
                    <a:solidFill>
                      <a:srgbClr val="FBFCFE"/>
                    </a:solidFill>
                  </a:tcPr>
                </a:tc>
                <a:tc>
                  <a:txBody>
                    <a:bodyPr/>
                    <a:lstStyle/>
                    <a:p>
                      <a:pPr algn="r" fontAlgn="b"/>
                      <a:r>
                        <a:rPr lang="en-CA" sz="1800" b="0" i="0" u="none" strike="noStrike" baseline="0">
                          <a:solidFill>
                            <a:srgbClr val="000000"/>
                          </a:solidFill>
                          <a:effectLst/>
                          <a:latin typeface="Calibri" panose="020F0502020204030204" pitchFamily="34" charset="0"/>
                        </a:rPr>
                        <a:t>17</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3362073917"/>
                  </a:ext>
                </a:extLst>
              </a:tr>
              <a:tr h="272034">
                <a:tc>
                  <a:txBody>
                    <a:bodyPr/>
                    <a:lstStyle/>
                    <a:p>
                      <a:pPr algn="l" fontAlgn="b"/>
                      <a:r>
                        <a:rPr lang="en-CA" sz="1800" b="0" i="0" u="none" strike="noStrike" baseline="0">
                          <a:solidFill>
                            <a:srgbClr val="000000"/>
                          </a:solidFill>
                          <a:effectLst/>
                          <a:latin typeface="Calibri" panose="020F0502020204030204" pitchFamily="34" charset="0"/>
                        </a:rPr>
                        <a:t>4 Quality Education</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446</a:t>
                      </a:r>
                    </a:p>
                  </a:txBody>
                  <a:tcPr marL="4524" marR="4524" marT="4524" marB="0" anchor="b">
                    <a:lnL>
                      <a:noFill/>
                    </a:lnL>
                    <a:lnR>
                      <a:noFill/>
                    </a:lnR>
                    <a:lnT>
                      <a:noFill/>
                    </a:lnT>
                    <a:lnB>
                      <a:noFill/>
                    </a:lnB>
                    <a:solidFill>
                      <a:srgbClr val="F1F8F5"/>
                    </a:solidFill>
                  </a:tcPr>
                </a:tc>
                <a:tc>
                  <a:txBody>
                    <a:bodyPr/>
                    <a:lstStyle/>
                    <a:p>
                      <a:pPr algn="r" fontAlgn="b"/>
                      <a:r>
                        <a:rPr lang="en-CA" sz="1800" b="0" i="0" u="none" strike="noStrike" baseline="0">
                          <a:solidFill>
                            <a:srgbClr val="000000"/>
                          </a:solidFill>
                          <a:effectLst/>
                          <a:latin typeface="Calibri" panose="020F0502020204030204" pitchFamily="34" charset="0"/>
                        </a:rPr>
                        <a:t>18</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27</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15</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25</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981083321"/>
                  </a:ext>
                </a:extLst>
              </a:tr>
              <a:tr h="272034">
                <a:tc>
                  <a:txBody>
                    <a:bodyPr/>
                    <a:lstStyle/>
                    <a:p>
                      <a:pPr algn="l" fontAlgn="b"/>
                      <a:r>
                        <a:rPr lang="en-CA" sz="1800" b="0" i="0" u="none" strike="noStrike" baseline="0">
                          <a:solidFill>
                            <a:srgbClr val="000000"/>
                          </a:solidFill>
                          <a:effectLst/>
                          <a:latin typeface="Calibri" panose="020F0502020204030204" pitchFamily="34" charset="0"/>
                        </a:rPr>
                        <a:t>5 Gender Equality</a:t>
                      </a:r>
                    </a:p>
                  </a:txBody>
                  <a:tcPr marL="4524" marR="4524" marT="4524" marB="0" anchor="b">
                    <a:lnL>
                      <a:noFill/>
                    </a:lnL>
                    <a:lnR>
                      <a:noFill/>
                    </a:lnR>
                    <a:lnT>
                      <a:noFill/>
                    </a:lnT>
                    <a:lnB>
                      <a:noFill/>
                    </a:lnB>
                    <a:noFill/>
                  </a:tcPr>
                </a:tc>
                <a:tc>
                  <a:txBody>
                    <a:bodyPr/>
                    <a:lstStyle/>
                    <a:p>
                      <a:pPr algn="r" fontAlgn="b"/>
                      <a:r>
                        <a:rPr lang="en-CA" sz="1800" b="0" i="0" u="none" strike="noStrike" baseline="0" dirty="0">
                          <a:solidFill>
                            <a:srgbClr val="000000"/>
                          </a:solidFill>
                          <a:effectLst/>
                          <a:latin typeface="Calibri" panose="020F0502020204030204" pitchFamily="34" charset="0"/>
                        </a:rPr>
                        <a:t>54</a:t>
                      </a:r>
                    </a:p>
                  </a:txBody>
                  <a:tcPr marL="4524" marR="4524" marT="4524" marB="0" anchor="b">
                    <a:lnL>
                      <a:noFill/>
                    </a:lnL>
                    <a:lnR>
                      <a:noFill/>
                    </a:lnR>
                    <a:lnT>
                      <a:noFill/>
                    </a:lnT>
                    <a:lnB>
                      <a:noFill/>
                    </a:lnB>
                    <a:solidFill>
                      <a:srgbClr val="FBFCFE"/>
                    </a:solid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6</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10</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144002450"/>
                  </a:ext>
                </a:extLst>
              </a:tr>
              <a:tr h="272034">
                <a:tc>
                  <a:txBody>
                    <a:bodyPr/>
                    <a:lstStyle/>
                    <a:p>
                      <a:pPr algn="l" fontAlgn="b"/>
                      <a:r>
                        <a:rPr lang="en-US" sz="1800" b="0" i="0" u="none" strike="noStrike" baseline="0">
                          <a:solidFill>
                            <a:srgbClr val="000000"/>
                          </a:solidFill>
                          <a:effectLst/>
                          <a:latin typeface="Calibri" panose="020F0502020204030204" pitchFamily="34" charset="0"/>
                        </a:rPr>
                        <a:t>6 Clean Water and Sanitation</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28</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3176861439"/>
                  </a:ext>
                </a:extLst>
              </a:tr>
              <a:tr h="272034">
                <a:tc>
                  <a:txBody>
                    <a:bodyPr/>
                    <a:lstStyle/>
                    <a:p>
                      <a:pPr algn="l" fontAlgn="b"/>
                      <a:r>
                        <a:rPr lang="en-US" sz="1800" b="0" i="0" u="none" strike="noStrike" baseline="0">
                          <a:solidFill>
                            <a:srgbClr val="000000"/>
                          </a:solidFill>
                          <a:effectLst/>
                          <a:latin typeface="Calibri" panose="020F0502020204030204" pitchFamily="34" charset="0"/>
                        </a:rPr>
                        <a:t>7 Affordable and Clean Energy</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725</a:t>
                      </a:r>
                    </a:p>
                  </a:txBody>
                  <a:tcPr marL="4524" marR="4524" marT="4524" marB="0" anchor="b">
                    <a:lnL>
                      <a:noFill/>
                    </a:lnL>
                    <a:lnR>
                      <a:noFill/>
                    </a:lnR>
                    <a:lnT>
                      <a:noFill/>
                    </a:lnT>
                    <a:lnB>
                      <a:noFill/>
                    </a:lnB>
                    <a:solidFill>
                      <a:srgbClr val="EAF5EF"/>
                    </a:solidFill>
                  </a:tcPr>
                </a:tc>
                <a:tc>
                  <a:txBody>
                    <a:bodyPr/>
                    <a:lstStyle/>
                    <a:p>
                      <a:pPr algn="r" fontAlgn="b"/>
                      <a:r>
                        <a:rPr lang="en-CA" sz="1800" b="0" i="0" u="none" strike="noStrike" baseline="0">
                          <a:solidFill>
                            <a:srgbClr val="000000"/>
                          </a:solidFill>
                          <a:effectLst/>
                          <a:latin typeface="Calibri" panose="020F0502020204030204" pitchFamily="34" charset="0"/>
                        </a:rPr>
                        <a:t>89</a:t>
                      </a:r>
                    </a:p>
                  </a:txBody>
                  <a:tcPr marL="4524" marR="4524" marT="4524" marB="0" anchor="b">
                    <a:lnL>
                      <a:noFill/>
                    </a:lnL>
                    <a:lnR>
                      <a:noFill/>
                    </a:lnR>
                    <a:lnT>
                      <a:noFill/>
                    </a:lnT>
                    <a:lnB>
                      <a:noFill/>
                    </a:lnB>
                    <a:solidFill>
                      <a:srgbClr val="FAFCFE"/>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3</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1911042955"/>
                  </a:ext>
                </a:extLst>
              </a:tr>
              <a:tr h="267064">
                <a:tc>
                  <a:txBody>
                    <a:bodyPr/>
                    <a:lstStyle/>
                    <a:p>
                      <a:pPr algn="l" fontAlgn="b"/>
                      <a:r>
                        <a:rPr lang="en-US" sz="1800" b="0" i="0" u="none" strike="noStrike" baseline="0" dirty="0">
                          <a:solidFill>
                            <a:srgbClr val="000000"/>
                          </a:solidFill>
                          <a:effectLst/>
                          <a:latin typeface="Calibri" panose="020F0502020204030204" pitchFamily="34" charset="0"/>
                        </a:rPr>
                        <a:t>8 Decent Work and Economic Growth</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10</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35</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644273981"/>
                  </a:ext>
                </a:extLst>
              </a:tr>
              <a:tr h="258630">
                <a:tc>
                  <a:txBody>
                    <a:bodyPr/>
                    <a:lstStyle/>
                    <a:p>
                      <a:pPr algn="l" fontAlgn="b"/>
                      <a:r>
                        <a:rPr lang="en-US" sz="1800" b="0" i="0" u="none" strike="noStrike" baseline="0">
                          <a:solidFill>
                            <a:srgbClr val="000000"/>
                          </a:solidFill>
                          <a:effectLst/>
                          <a:latin typeface="Calibri" panose="020F0502020204030204" pitchFamily="34" charset="0"/>
                        </a:rPr>
                        <a:t>9 Industry, Innovation and Infrastructure</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31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19</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2303266537"/>
                  </a:ext>
                </a:extLst>
              </a:tr>
              <a:tr h="275382">
                <a:tc>
                  <a:txBody>
                    <a:bodyPr/>
                    <a:lstStyle/>
                    <a:p>
                      <a:pPr algn="l" fontAlgn="b"/>
                      <a:r>
                        <a:rPr lang="en-CA" sz="1800" b="0" i="0" u="none" strike="noStrike" baseline="0">
                          <a:solidFill>
                            <a:srgbClr val="000000"/>
                          </a:solidFill>
                          <a:effectLst/>
                          <a:latin typeface="Calibri" panose="020F0502020204030204" pitchFamily="34" charset="0"/>
                        </a:rPr>
                        <a:t>10 Reduced Inequalities</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10</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4077852621"/>
                  </a:ext>
                </a:extLst>
              </a:tr>
              <a:tr h="272034">
                <a:tc>
                  <a:txBody>
                    <a:bodyPr/>
                    <a:lstStyle/>
                    <a:p>
                      <a:pPr algn="l" fontAlgn="b"/>
                      <a:r>
                        <a:rPr lang="en-US" sz="1800" b="0" i="0" u="none" strike="noStrike" baseline="0">
                          <a:solidFill>
                            <a:srgbClr val="000000"/>
                          </a:solidFill>
                          <a:effectLst/>
                          <a:latin typeface="Calibri" panose="020F0502020204030204" pitchFamily="34" charset="0"/>
                        </a:rPr>
                        <a:t>11 Sustainable Cities and Communities</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22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25</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16</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5</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7</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2693588108"/>
                  </a:ext>
                </a:extLst>
              </a:tr>
              <a:tr h="268936">
                <a:tc>
                  <a:txBody>
                    <a:bodyPr/>
                    <a:lstStyle/>
                    <a:p>
                      <a:pPr algn="l" fontAlgn="b"/>
                      <a:r>
                        <a:rPr lang="en-US" sz="1800" b="0" i="0" u="none" strike="noStrike" baseline="0" dirty="0">
                          <a:solidFill>
                            <a:srgbClr val="000000"/>
                          </a:solidFill>
                          <a:effectLst/>
                          <a:latin typeface="Calibri" panose="020F0502020204030204" pitchFamily="34" charset="0"/>
                        </a:rPr>
                        <a:t>12 Responsible Consumption &amp; Production</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19</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dirty="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8</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1921541720"/>
                  </a:ext>
                </a:extLst>
              </a:tr>
              <a:tr h="272034">
                <a:tc>
                  <a:txBody>
                    <a:bodyPr/>
                    <a:lstStyle/>
                    <a:p>
                      <a:pPr algn="l" fontAlgn="b"/>
                      <a:r>
                        <a:rPr lang="en-CA" sz="1800" b="0" i="0" u="none" strike="noStrike" baseline="0">
                          <a:solidFill>
                            <a:srgbClr val="000000"/>
                          </a:solidFill>
                          <a:effectLst/>
                          <a:latin typeface="Calibri" panose="020F0502020204030204" pitchFamily="34" charset="0"/>
                        </a:rPr>
                        <a:t>13 Climate Action</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8</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111</a:t>
                      </a:r>
                    </a:p>
                  </a:txBody>
                  <a:tcPr marL="4524" marR="4524" marT="4524" marB="0" anchor="b">
                    <a:lnL>
                      <a:noFill/>
                    </a:lnL>
                    <a:lnR>
                      <a:noFill/>
                    </a:lnR>
                    <a:lnT>
                      <a:noFill/>
                    </a:lnT>
                    <a:lnB>
                      <a:noFill/>
                    </a:lnB>
                    <a:solidFill>
                      <a:srgbClr val="FAFBFD"/>
                    </a:solidFill>
                  </a:tcPr>
                </a:tc>
                <a:tc>
                  <a:txBody>
                    <a:bodyPr/>
                    <a:lstStyle/>
                    <a:p>
                      <a:pPr algn="r" fontAlgn="b"/>
                      <a:r>
                        <a:rPr lang="en-CA" sz="1800" b="0" i="0" u="none" strike="noStrike" baseline="0">
                          <a:solidFill>
                            <a:srgbClr val="000000"/>
                          </a:solidFill>
                          <a:effectLst/>
                          <a:latin typeface="Calibri" panose="020F0502020204030204" pitchFamily="34" charset="0"/>
                        </a:rPr>
                        <a:t>115</a:t>
                      </a:r>
                    </a:p>
                  </a:txBody>
                  <a:tcPr marL="4524" marR="4524" marT="4524" marB="0" anchor="b">
                    <a:lnL>
                      <a:noFill/>
                    </a:lnL>
                    <a:lnR>
                      <a:noFill/>
                    </a:lnR>
                    <a:lnT>
                      <a:noFill/>
                    </a:lnT>
                    <a:lnB>
                      <a:noFill/>
                    </a:lnB>
                    <a:solidFill>
                      <a:srgbClr val="FAFBFD"/>
                    </a:solidFill>
                  </a:tcPr>
                </a:tc>
                <a:tc>
                  <a:txBody>
                    <a:bodyPr/>
                    <a:lstStyle/>
                    <a:p>
                      <a:pPr algn="r" fontAlgn="b"/>
                      <a:r>
                        <a:rPr lang="en-CA" sz="1800" b="0" i="0" u="none" strike="noStrike" baseline="0" dirty="0">
                          <a:solidFill>
                            <a:srgbClr val="000000"/>
                          </a:solidFill>
                          <a:effectLst/>
                          <a:latin typeface="Calibri" panose="020F0502020204030204" pitchFamily="34" charset="0"/>
                        </a:rPr>
                        <a:t>8</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5</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2188743513"/>
                  </a:ext>
                </a:extLst>
              </a:tr>
              <a:tr h="272034">
                <a:tc>
                  <a:txBody>
                    <a:bodyPr/>
                    <a:lstStyle/>
                    <a:p>
                      <a:pPr algn="l" fontAlgn="b"/>
                      <a:r>
                        <a:rPr lang="en-CA" sz="1800" b="0" i="0" u="none" strike="noStrike" baseline="0">
                          <a:solidFill>
                            <a:srgbClr val="000000"/>
                          </a:solidFill>
                          <a:effectLst/>
                          <a:latin typeface="Calibri" panose="020F0502020204030204" pitchFamily="34" charset="0"/>
                        </a:rPr>
                        <a:t>14 Life Below Water</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5</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42</a:t>
                      </a:r>
                    </a:p>
                  </a:txBody>
                  <a:tcPr marL="4524" marR="4524" marT="4524" marB="0" anchor="b">
                    <a:lnL>
                      <a:noFill/>
                    </a:lnL>
                    <a:lnR>
                      <a:noFill/>
                    </a:lnR>
                    <a:lnT>
                      <a:noFill/>
                    </a:lnT>
                    <a:lnB>
                      <a:noFill/>
                    </a:lnB>
                    <a:solidFill>
                      <a:srgbClr val="FBFCFF"/>
                    </a:solid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extLst>
                  <a:ext uri="{0D108BD9-81ED-4DB2-BD59-A6C34878D82A}">
                    <a16:rowId xmlns:a16="http://schemas.microsoft.com/office/drawing/2014/main" val="3243262523"/>
                  </a:ext>
                </a:extLst>
              </a:tr>
              <a:tr h="272034">
                <a:tc>
                  <a:txBody>
                    <a:bodyPr/>
                    <a:lstStyle/>
                    <a:p>
                      <a:pPr algn="l" fontAlgn="b"/>
                      <a:r>
                        <a:rPr lang="en-CA" sz="1800" b="0" i="0" u="none" strike="noStrike" baseline="0">
                          <a:solidFill>
                            <a:srgbClr val="000000"/>
                          </a:solidFill>
                          <a:effectLst/>
                          <a:latin typeface="Calibri" panose="020F0502020204030204" pitchFamily="34" charset="0"/>
                        </a:rPr>
                        <a:t>15 Life on Land</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22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97</a:t>
                      </a:r>
                    </a:p>
                  </a:txBody>
                  <a:tcPr marL="4524" marR="4524" marT="4524" marB="0" anchor="b">
                    <a:lnL>
                      <a:noFill/>
                    </a:lnL>
                    <a:lnR>
                      <a:noFill/>
                    </a:lnR>
                    <a:lnT>
                      <a:noFill/>
                    </a:lnT>
                    <a:lnB>
                      <a:noFill/>
                    </a:lnB>
                    <a:solidFill>
                      <a:srgbClr val="FAFBFD"/>
                    </a:solidFill>
                  </a:tcPr>
                </a:tc>
                <a:tc>
                  <a:txBody>
                    <a:bodyPr/>
                    <a:lstStyle/>
                    <a:p>
                      <a:pPr algn="r" fontAlgn="b"/>
                      <a:r>
                        <a:rPr lang="en-CA" sz="1800" b="0" i="0" u="none" strike="noStrike" baseline="0">
                          <a:solidFill>
                            <a:srgbClr val="000000"/>
                          </a:solidFill>
                          <a:effectLst/>
                          <a:latin typeface="Calibri" panose="020F0502020204030204" pitchFamily="34" charset="0"/>
                        </a:rPr>
                        <a:t>4</a:t>
                      </a:r>
                    </a:p>
                  </a:txBody>
                  <a:tcPr marL="4524" marR="4524" marT="4524" marB="0" anchor="b">
                    <a:lnL>
                      <a:noFill/>
                    </a:lnL>
                    <a:lnR>
                      <a:noFill/>
                    </a:lnR>
                    <a:lnT>
                      <a:noFill/>
                    </a:lnT>
                    <a:lnB>
                      <a:noFill/>
                    </a:lnB>
                    <a:solidFill>
                      <a:srgbClr val="FCFCFF"/>
                    </a:solidFill>
                  </a:tcPr>
                </a:tc>
                <a:tc>
                  <a:txBody>
                    <a:bodyPr/>
                    <a:lstStyle/>
                    <a:p>
                      <a:pPr algn="l" fontAlgn="b"/>
                      <a:endParaRPr lang="en-CA" sz="1800" b="0" i="0" u="none" strike="noStrike" baseline="0" dirty="0">
                        <a:solidFill>
                          <a:srgbClr val="000000"/>
                        </a:solidFill>
                        <a:effectLst/>
                        <a:latin typeface="Calibri" panose="020F0502020204030204" pitchFamily="34" charset="0"/>
                      </a:endParaRP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2</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2491198726"/>
                  </a:ext>
                </a:extLst>
              </a:tr>
              <a:tr h="196519">
                <a:tc>
                  <a:txBody>
                    <a:bodyPr/>
                    <a:lstStyle/>
                    <a:p>
                      <a:pPr algn="l" fontAlgn="b"/>
                      <a:r>
                        <a:rPr lang="en-US" sz="1800" b="0" i="0" u="none" strike="noStrike" baseline="0">
                          <a:solidFill>
                            <a:srgbClr val="000000"/>
                          </a:solidFill>
                          <a:effectLst/>
                          <a:latin typeface="Calibri" panose="020F0502020204030204" pitchFamily="34" charset="0"/>
                        </a:rPr>
                        <a:t>16 Peace, Justice and Strong Institutions</a:t>
                      </a:r>
                    </a:p>
                  </a:txBody>
                  <a:tcPr marL="4524" marR="4524" marT="4524" marB="0" anchor="b">
                    <a:lnL>
                      <a:noFill/>
                    </a:lnL>
                    <a:lnR>
                      <a:noFill/>
                    </a:lnR>
                    <a:lnT>
                      <a:noFill/>
                    </a:lnT>
                    <a:lnB>
                      <a:noFill/>
                    </a:lnB>
                    <a:noFill/>
                  </a:tcPr>
                </a:tc>
                <a:tc>
                  <a:txBody>
                    <a:bodyPr/>
                    <a:lstStyle/>
                    <a:p>
                      <a:pPr algn="r" fontAlgn="b"/>
                      <a:r>
                        <a:rPr lang="en-CA" sz="1800" b="0" i="0" u="none" strike="noStrike" baseline="0">
                          <a:solidFill>
                            <a:srgbClr val="000000"/>
                          </a:solidFill>
                          <a:effectLst/>
                          <a:latin typeface="Calibri" panose="020F0502020204030204" pitchFamily="34" charset="0"/>
                        </a:rPr>
                        <a:t>97</a:t>
                      </a:r>
                    </a:p>
                  </a:txBody>
                  <a:tcPr marL="4524" marR="4524" marT="4524" marB="0" anchor="b">
                    <a:lnL>
                      <a:noFill/>
                    </a:lnL>
                    <a:lnR>
                      <a:noFill/>
                    </a:lnR>
                    <a:lnT>
                      <a:noFill/>
                    </a:lnT>
                    <a:lnB>
                      <a:noFill/>
                    </a:lnB>
                    <a:solidFill>
                      <a:srgbClr val="FAFBFD"/>
                    </a:solidFill>
                  </a:tcPr>
                </a:tc>
                <a:tc>
                  <a:txBody>
                    <a:bodyPr/>
                    <a:lstStyle/>
                    <a:p>
                      <a:pPr algn="r" fontAlgn="b"/>
                      <a:r>
                        <a:rPr lang="en-CA" sz="1800" b="0" i="0" u="none" strike="noStrike" baseline="0">
                          <a:solidFill>
                            <a:srgbClr val="000000"/>
                          </a:solidFill>
                          <a:effectLst/>
                          <a:latin typeface="Calibri" panose="020F0502020204030204" pitchFamily="34" charset="0"/>
                        </a:rPr>
                        <a:t>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12</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31</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a:solidFill>
                            <a:srgbClr val="000000"/>
                          </a:solidFill>
                          <a:effectLst/>
                          <a:latin typeface="Calibri" panose="020F0502020204030204" pitchFamily="34" charset="0"/>
                        </a:rPr>
                        <a:t>14</a:t>
                      </a:r>
                    </a:p>
                  </a:txBody>
                  <a:tcPr marL="4524" marR="4524" marT="4524" marB="0" anchor="b">
                    <a:lnL>
                      <a:noFill/>
                    </a:lnL>
                    <a:lnR>
                      <a:noFill/>
                    </a:lnR>
                    <a:lnT>
                      <a:noFill/>
                    </a:lnT>
                    <a:lnB>
                      <a:noFill/>
                    </a:lnB>
                    <a:solidFill>
                      <a:srgbClr val="FCFCFF"/>
                    </a:solidFill>
                  </a:tcPr>
                </a:tc>
                <a:tc>
                  <a:txBody>
                    <a:bodyPr/>
                    <a:lstStyle/>
                    <a:p>
                      <a:pPr algn="r" fontAlgn="b"/>
                      <a:r>
                        <a:rPr lang="en-CA" sz="1800" b="0" i="0" u="none" strike="noStrike" baseline="0" dirty="0">
                          <a:solidFill>
                            <a:srgbClr val="000000"/>
                          </a:solidFill>
                          <a:effectLst/>
                          <a:latin typeface="Calibri" panose="020F0502020204030204" pitchFamily="34" charset="0"/>
                        </a:rPr>
                        <a:t>22</a:t>
                      </a:r>
                    </a:p>
                  </a:txBody>
                  <a:tcPr marL="4524" marR="4524" marT="4524" marB="0" anchor="b">
                    <a:lnL>
                      <a:noFill/>
                    </a:lnL>
                    <a:lnR>
                      <a:noFill/>
                    </a:lnR>
                    <a:lnT>
                      <a:noFill/>
                    </a:lnT>
                    <a:lnB>
                      <a:noFill/>
                    </a:lnB>
                    <a:solidFill>
                      <a:srgbClr val="FCFCFF"/>
                    </a:solidFill>
                  </a:tcPr>
                </a:tc>
                <a:extLst>
                  <a:ext uri="{0D108BD9-81ED-4DB2-BD59-A6C34878D82A}">
                    <a16:rowId xmlns:a16="http://schemas.microsoft.com/office/drawing/2014/main" val="2583809483"/>
                  </a:ext>
                </a:extLst>
              </a:tr>
            </a:tbl>
          </a:graphicData>
        </a:graphic>
      </p:graphicFrame>
    </p:spTree>
    <p:extLst>
      <p:ext uri="{BB962C8B-B14F-4D97-AF65-F5344CB8AC3E}">
        <p14:creationId xmlns:p14="http://schemas.microsoft.com/office/powerpoint/2010/main" val="146557382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{EE1AE67C-2E86-4E31-A847-AFE1701EDB89}tf56219246_win32</Template>
  <TotalTime>6886</TotalTime>
  <Words>4790</Words>
  <Application>Microsoft Office PowerPoint</Application>
  <PresentationFormat>Widescreen</PresentationFormat>
  <Paragraphs>429</Paragraphs>
  <Slides>21</Slides>
  <Notes>18</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21</vt:i4>
      </vt:variant>
    </vt:vector>
  </HeadingPairs>
  <TitlesOfParts>
    <vt:vector size="36" baseType="lpstr">
      <vt:lpstr>Arial</vt:lpstr>
      <vt:lpstr>Avenir Next LT Pro</vt:lpstr>
      <vt:lpstr>Avenir Next LT Pro (Body)</vt:lpstr>
      <vt:lpstr>Avenir Next LT Pro Light</vt:lpstr>
      <vt:lpstr>Calibri</vt:lpstr>
      <vt:lpstr>Calibri Light</vt:lpstr>
      <vt:lpstr>Cambria Math</vt:lpstr>
      <vt:lpstr>Courier New</vt:lpstr>
      <vt:lpstr>Garamond</vt:lpstr>
      <vt:lpstr>Noto Sans</vt:lpstr>
      <vt:lpstr>Symbol</vt:lpstr>
      <vt:lpstr>Times New Roman</vt:lpstr>
      <vt:lpstr>Wingdings</vt:lpstr>
      <vt:lpstr>SavonVTI</vt:lpstr>
      <vt:lpstr>Document</vt:lpstr>
      <vt:lpstr>Mapping SDGs by Faculty to find new interdisciplinary collaborations, a type of Linked Literature Analysis </vt:lpstr>
      <vt:lpstr>Outline</vt:lpstr>
      <vt:lpstr>Mapping SDGs by Faculty – 3 steps</vt:lpstr>
      <vt:lpstr>16 SDGs categories for research</vt:lpstr>
      <vt:lpstr>Why SDGs?</vt:lpstr>
      <vt:lpstr>Why interdisciplinarity?</vt:lpstr>
      <vt:lpstr>Methods</vt:lpstr>
      <vt:lpstr>1- SDG publications by Faculty</vt:lpstr>
      <vt:lpstr>1 - SDG publications by Faculty</vt:lpstr>
      <vt:lpstr>1 - SDG publications: interdisciplinarity</vt:lpstr>
      <vt:lpstr>2 – Matching research across Faculties</vt:lpstr>
      <vt:lpstr>2 – Matching research across Faculties</vt:lpstr>
      <vt:lpstr>2 - Identification of potential collaborations</vt:lpstr>
      <vt:lpstr>3 – Expert input – test case</vt:lpstr>
      <vt:lpstr>3 – Expert input</vt:lpstr>
      <vt:lpstr>PART 2 - Parallels with Linked Literature Analysis</vt:lpstr>
      <vt:lpstr>Parallels with Linked-Literature Analysis</vt:lpstr>
      <vt:lpstr>Similar patterns can be applied to Schol Comm</vt:lpstr>
      <vt:lpstr>Can LLA be automated?</vt:lpstr>
      <vt:lpstr>LLA + LLMs</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Jeffrey Demaine</dc:creator>
  <cp:lastModifiedBy>Jeffrey Demaine</cp:lastModifiedBy>
  <cp:revision>26</cp:revision>
  <dcterms:created xsi:type="dcterms:W3CDTF">2025-05-18T22:58:54Z</dcterms:created>
  <dcterms:modified xsi:type="dcterms:W3CDTF">2025-05-25T14:19:15Z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